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75"/>
  </p:handoutMasterIdLst>
  <p:sldIdLst>
    <p:sldId id="317" r:id="rId3"/>
    <p:sldId id="258" r:id="rId5"/>
    <p:sldId id="259" r:id="rId6"/>
    <p:sldId id="437" r:id="rId7"/>
    <p:sldId id="668" r:id="rId8"/>
    <p:sldId id="669" r:id="rId9"/>
    <p:sldId id="671" r:id="rId10"/>
    <p:sldId id="718" r:id="rId11"/>
    <p:sldId id="719" r:id="rId12"/>
    <p:sldId id="720" r:id="rId13"/>
    <p:sldId id="721" r:id="rId14"/>
    <p:sldId id="722" r:id="rId15"/>
    <p:sldId id="723" r:id="rId16"/>
    <p:sldId id="724" r:id="rId17"/>
    <p:sldId id="725" r:id="rId18"/>
    <p:sldId id="726" r:id="rId19"/>
    <p:sldId id="727" r:id="rId20"/>
    <p:sldId id="728" r:id="rId21"/>
    <p:sldId id="670" r:id="rId22"/>
    <p:sldId id="696" r:id="rId23"/>
    <p:sldId id="694" r:id="rId24"/>
    <p:sldId id="695" r:id="rId25"/>
    <p:sldId id="697" r:id="rId26"/>
    <p:sldId id="698" r:id="rId27"/>
    <p:sldId id="699" r:id="rId28"/>
    <p:sldId id="700" r:id="rId29"/>
    <p:sldId id="701" r:id="rId30"/>
    <p:sldId id="702" r:id="rId31"/>
    <p:sldId id="703" r:id="rId32"/>
    <p:sldId id="729" r:id="rId33"/>
    <p:sldId id="704" r:id="rId34"/>
    <p:sldId id="705" r:id="rId35"/>
    <p:sldId id="706" r:id="rId36"/>
    <p:sldId id="707" r:id="rId37"/>
    <p:sldId id="708" r:id="rId38"/>
    <p:sldId id="709" r:id="rId39"/>
    <p:sldId id="710" r:id="rId40"/>
    <p:sldId id="711" r:id="rId41"/>
    <p:sldId id="712" r:id="rId42"/>
    <p:sldId id="713" r:id="rId43"/>
    <p:sldId id="714" r:id="rId44"/>
    <p:sldId id="715" r:id="rId45"/>
    <p:sldId id="716" r:id="rId46"/>
    <p:sldId id="717" r:id="rId47"/>
    <p:sldId id="730" r:id="rId48"/>
    <p:sldId id="731" r:id="rId49"/>
    <p:sldId id="732" r:id="rId50"/>
    <p:sldId id="733" r:id="rId51"/>
    <p:sldId id="738" r:id="rId52"/>
    <p:sldId id="739" r:id="rId53"/>
    <p:sldId id="741" r:id="rId54"/>
    <p:sldId id="740" r:id="rId55"/>
    <p:sldId id="734" r:id="rId56"/>
    <p:sldId id="735" r:id="rId57"/>
    <p:sldId id="736" r:id="rId58"/>
    <p:sldId id="737" r:id="rId59"/>
    <p:sldId id="742" r:id="rId60"/>
    <p:sldId id="743" r:id="rId61"/>
    <p:sldId id="745" r:id="rId62"/>
    <p:sldId id="746" r:id="rId63"/>
    <p:sldId id="747" r:id="rId64"/>
    <p:sldId id="748" r:id="rId65"/>
    <p:sldId id="661" r:id="rId66"/>
    <p:sldId id="750" r:id="rId67"/>
    <p:sldId id="749" r:id="rId68"/>
    <p:sldId id="662" r:id="rId69"/>
    <p:sldId id="663" r:id="rId70"/>
    <p:sldId id="664" r:id="rId71"/>
    <p:sldId id="665" r:id="rId72"/>
    <p:sldId id="751" r:id="rId73"/>
    <p:sldId id="427" r:id="rId74"/>
  </p:sldIdLst>
  <p:sldSz cx="12192000" cy="6858000"/>
  <p:notesSz cx="6858000" cy="9144000"/>
  <p:custDataLst>
    <p:tags r:id="rId7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7688"/>
    <a:srgbClr val="F6F6F6"/>
    <a:srgbClr val="00A3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170" autoAdjust="0"/>
    <p:restoredTop sz="94660"/>
  </p:normalViewPr>
  <p:slideViewPr>
    <p:cSldViewPr snapToGrid="0">
      <p:cViewPr varScale="1">
        <p:scale>
          <a:sx n="90" d="100"/>
          <a:sy n="90" d="100"/>
        </p:scale>
        <p:origin x="110" y="19"/>
      </p:cViewPr>
      <p:guideLst>
        <p:guide orient="horz" pos="2085"/>
        <p:guide pos="3839"/>
      </p:guideLst>
    </p:cSldViewPr>
  </p:slideViewPr>
  <p:notesTextViewPr>
    <p:cViewPr>
      <p:scale>
        <a:sx n="1" d="1"/>
        <a:sy n="1" d="1"/>
      </p:scale>
      <p:origin x="0" y="0"/>
    </p:cViewPr>
  </p:notesTextViewPr>
  <p:sorterViewPr>
    <p:cViewPr>
      <p:scale>
        <a:sx n="25" d="100"/>
        <a:sy n="25" d="100"/>
      </p:scale>
      <p:origin x="0" y="0"/>
    </p:cViewPr>
  </p:sorterViewPr>
  <p:gridSpacing cx="36004" cy="36004"/>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9" Type="http://schemas.openxmlformats.org/officeDocument/2006/relationships/tags" Target="tags/tag14.xml"/><Relationship Id="rId78" Type="http://schemas.openxmlformats.org/officeDocument/2006/relationships/tableStyles" Target="tableStyles.xml"/><Relationship Id="rId77" Type="http://schemas.openxmlformats.org/officeDocument/2006/relationships/viewProps" Target="viewProps.xml"/><Relationship Id="rId76" Type="http://schemas.openxmlformats.org/officeDocument/2006/relationships/presProps" Target="presProps.xml"/><Relationship Id="rId75" Type="http://schemas.openxmlformats.org/officeDocument/2006/relationships/handoutMaster" Target="handoutMasters/handoutMaster1.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C0F7B8-3097-4669-8E62-5BE6BCD9FB5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7E94B9-1F08-48DF-B7B6-E879767F1CA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A5A05C-F0C7-42B6-A6FD-D285A38D1488}"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A5A05C-F0C7-42B6-A6FD-D285A38D1488}"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A5A05C-F0C7-42B6-A6FD-D285A38D1488}"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A5A05C-F0C7-42B6-A6FD-D285A38D1488}"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FFE4F62-605D-4A72-9B78-2AF5B0B98AE9}"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
        <p:nvSpPr>
          <p:cNvPr id="6" name="矩形 5"/>
          <p:cNvSpPr/>
          <p:nvPr userDrawn="1"/>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37"/>
          <p:cNvSpPr txBox="1"/>
          <p:nvPr userDrawn="1"/>
        </p:nvSpPr>
        <p:spPr>
          <a:xfrm>
            <a:off x="1261266" y="270756"/>
            <a:ext cx="1415726" cy="461643"/>
          </a:xfrm>
          <a:prstGeom prst="rect">
            <a:avLst/>
          </a:prstGeom>
          <a:noFill/>
        </p:spPr>
        <p:txBody>
          <a:bodyPr wrap="none" lIns="91417" tIns="45709" rIns="91417" bIns="45709" rtlCol="0">
            <a:spAutoFit/>
          </a:bodyPr>
          <a:lstStyle/>
          <a:p>
            <a:pPr lvl="0" defTabSz="914400">
              <a:defRPr/>
            </a:pPr>
            <a:r>
              <a:rPr lang="zh-CN" altLang="en-US" sz="2400" b="0" dirty="0">
                <a:solidFill>
                  <a:schemeClr val="accent1"/>
                </a:solidFill>
                <a:latin typeface="微软雅黑" panose="020B0503020204020204" pitchFamily="34" charset="-122"/>
                <a:ea typeface="微软雅黑" panose="020B0503020204020204" pitchFamily="34" charset="-122"/>
              </a:rPr>
              <a:t>市场分析</a:t>
            </a:r>
            <a:endParaRPr kumimoji="0" lang="zh-CN" altLang="en-US" sz="24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endParaRPr>
          </a:p>
        </p:txBody>
      </p:sp>
      <p:sp>
        <p:nvSpPr>
          <p:cNvPr id="5" name="五边形 2"/>
          <p:cNvSpPr>
            <a:spLocks noChangeArrowheads="1"/>
          </p:cNvSpPr>
          <p:nvPr userDrawn="1"/>
        </p:nvSpPr>
        <p:spPr bwMode="auto">
          <a:xfrm>
            <a:off x="0" y="317501"/>
            <a:ext cx="698227" cy="471488"/>
          </a:xfrm>
          <a:prstGeom prst="homePlate">
            <a:avLst>
              <a:gd name="adj" fmla="val 49904"/>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
        <p:nvSpPr>
          <p:cNvPr id="7" name="燕尾形 8"/>
          <p:cNvSpPr>
            <a:spLocks noChangeArrowheads="1"/>
          </p:cNvSpPr>
          <p:nvPr userDrawn="1"/>
        </p:nvSpPr>
        <p:spPr bwMode="auto">
          <a:xfrm>
            <a:off x="566516" y="317501"/>
            <a:ext cx="431632" cy="471488"/>
          </a:xfrm>
          <a:prstGeom prst="chevron">
            <a:avLst>
              <a:gd name="adj" fmla="val 5000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7" grpId="0" animBg="1" autoUpdateAnimBg="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sp>
        <p:nvSpPr>
          <p:cNvPr id="6" name="矩形 5"/>
          <p:cNvSpPr/>
          <p:nvPr userDrawn="1"/>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37"/>
          <p:cNvSpPr txBox="1"/>
          <p:nvPr userDrawn="1"/>
        </p:nvSpPr>
        <p:spPr>
          <a:xfrm>
            <a:off x="1287022" y="270756"/>
            <a:ext cx="1415726" cy="461643"/>
          </a:xfrm>
          <a:prstGeom prst="rect">
            <a:avLst/>
          </a:prstGeom>
          <a:noFill/>
        </p:spPr>
        <p:txBody>
          <a:bodyPr wrap="none" lIns="91417" tIns="45709" rIns="91417" bIns="45709" rtlCol="0">
            <a:spAutoFit/>
          </a:bodyPr>
          <a:lstStyle/>
          <a:p>
            <a:pPr lvl="0" defTabSz="914400">
              <a:defRPr/>
            </a:pPr>
            <a:r>
              <a:rPr lang="zh-CN" altLang="en-US" sz="2400" b="0" dirty="0">
                <a:solidFill>
                  <a:schemeClr val="accent1"/>
                </a:solidFill>
                <a:latin typeface="微软雅黑" panose="020B0503020204020204" pitchFamily="34" charset="-122"/>
                <a:ea typeface="微软雅黑" panose="020B0503020204020204" pitchFamily="34" charset="-122"/>
              </a:rPr>
              <a:t>投资回报</a:t>
            </a:r>
            <a:endParaRPr kumimoji="0" lang="zh-CN" altLang="en-US" sz="24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endParaRPr>
          </a:p>
        </p:txBody>
      </p:sp>
      <p:sp>
        <p:nvSpPr>
          <p:cNvPr id="5" name="五边形 2"/>
          <p:cNvSpPr>
            <a:spLocks noChangeArrowheads="1"/>
          </p:cNvSpPr>
          <p:nvPr userDrawn="1"/>
        </p:nvSpPr>
        <p:spPr bwMode="auto">
          <a:xfrm>
            <a:off x="0" y="317501"/>
            <a:ext cx="698227" cy="471488"/>
          </a:xfrm>
          <a:prstGeom prst="homePlate">
            <a:avLst>
              <a:gd name="adj" fmla="val 49904"/>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
        <p:nvSpPr>
          <p:cNvPr id="7" name="燕尾形 8"/>
          <p:cNvSpPr>
            <a:spLocks noChangeArrowheads="1"/>
          </p:cNvSpPr>
          <p:nvPr userDrawn="1"/>
        </p:nvSpPr>
        <p:spPr bwMode="auto">
          <a:xfrm>
            <a:off x="566516" y="317501"/>
            <a:ext cx="431632" cy="471488"/>
          </a:xfrm>
          <a:prstGeom prst="chevron">
            <a:avLst>
              <a:gd name="adj" fmla="val 5000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7" grpId="0" animBg="1" autoUpdateAnimBg="0"/>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矩形 1"/>
          <p:cNvSpPr/>
          <p:nvPr userDrawn="1"/>
        </p:nvSpPr>
        <p:spPr>
          <a:xfrm>
            <a:off x="0" y="0"/>
            <a:ext cx="12192000" cy="68580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rtlCol="0" anchor="ctr"/>
          <a:lstStyle/>
          <a:p>
            <a:pPr algn="ctr"/>
            <a:endParaRPr lang="zh-CN" altLang="en-US" sz="2400"/>
          </a:p>
        </p:txBody>
      </p:sp>
      <p:sp>
        <p:nvSpPr>
          <p:cNvPr id="3" name="TextBox 1"/>
          <p:cNvSpPr txBox="1"/>
          <p:nvPr userDrawn="1"/>
        </p:nvSpPr>
        <p:spPr>
          <a:xfrm>
            <a:off x="5154218" y="491612"/>
            <a:ext cx="1723516" cy="399967"/>
          </a:xfrm>
          <a:prstGeom prst="rect">
            <a:avLst/>
          </a:prstGeom>
          <a:noFill/>
        </p:spPr>
        <p:txBody>
          <a:bodyPr wrap="none" lIns="91424" tIns="45713" rIns="91424" bIns="45713" rtlCol="0">
            <a:spAutoFit/>
          </a:bodyPr>
          <a:lstStyle/>
          <a:p>
            <a:pPr lvl="0" algn="ctr"/>
            <a:r>
              <a:rPr lang="zh-CN" altLang="en-US" sz="2000" b="1" dirty="0">
                <a:solidFill>
                  <a:prstClr val="black">
                    <a:lumMod val="65000"/>
                    <a:lumOff val="35000"/>
                  </a:prstClr>
                </a:solidFill>
                <a:latin typeface="Arial" panose="020B0604020202020204" pitchFamily="34" charset="0"/>
                <a:ea typeface="微软雅黑" panose="020B0503020204020204" pitchFamily="34" charset="-122"/>
                <a:sym typeface="Arial" panose="020B0604020202020204" pitchFamily="34" charset="0"/>
              </a:rPr>
              <a:t>点击添加标题</a:t>
            </a:r>
            <a:endParaRPr lang="en-US" altLang="zh-CN" sz="2000" b="1" dirty="0">
              <a:solidFill>
                <a:prstClr val="black">
                  <a:lumMod val="65000"/>
                  <a:lumOff val="3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TextBox 2"/>
          <p:cNvSpPr txBox="1"/>
          <p:nvPr userDrawn="1"/>
        </p:nvSpPr>
        <p:spPr>
          <a:xfrm>
            <a:off x="4366331" y="947397"/>
            <a:ext cx="3416309" cy="461651"/>
          </a:xfrm>
          <a:prstGeom prst="rect">
            <a:avLst/>
          </a:prstGeom>
          <a:noFill/>
        </p:spPr>
        <p:txBody>
          <a:bodyPr wrap="square" lIns="91424" tIns="45713" rIns="91424" bIns="45713" rtlCol="0">
            <a:spAutoFit/>
          </a:bodyPr>
          <a:lstStyle/>
          <a:p>
            <a:pPr algn="ctr"/>
            <a:r>
              <a:rPr lang="zh-CN" altLang="en-US" sz="1200" dirty="0">
                <a:solidFill>
                  <a:schemeClr val="tx1">
                    <a:lumMod val="50000"/>
                    <a:lumOff val="50000"/>
                  </a:schemeClr>
                </a:solidFill>
                <a:latin typeface="Arial" panose="020B0604020202020204" pitchFamily="34" charset="0"/>
                <a:ea typeface="微软雅黑" panose="020B0503020204020204" pitchFamily="34" charset="-122"/>
                <a:cs typeface="Lucida Sans" panose="020B0602030504020204" charset="0"/>
                <a:sym typeface="Arial" panose="020B0604020202020204" pitchFamily="34" charset="0"/>
              </a:rPr>
              <a:t>您的内容打在这里，或通过复制文本后在此选择粘贴，并选择只保留文字。</a:t>
            </a:r>
            <a:endParaRPr lang="en-US" sz="1200" dirty="0">
              <a:solidFill>
                <a:schemeClr val="tx1">
                  <a:lumMod val="50000"/>
                  <a:lumOff val="50000"/>
                </a:schemeClr>
              </a:solidFill>
              <a:latin typeface="Arial" panose="020B0604020202020204" pitchFamily="34" charset="0"/>
              <a:ea typeface="微软雅黑" panose="020B0503020204020204" pitchFamily="34" charset="-122"/>
              <a:cs typeface="Lucida Sans" panose="020B0602030504020204" charset="0"/>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第五章">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Main Title+ SubTitle_Footer">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5_Titl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325563"/>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1"/>
            <a:ext cx="2743200" cy="365125"/>
          </a:xfrm>
        </p:spPr>
        <p:txBody>
          <a:bodyPr/>
          <a:lstStyle>
            <a:lvl1pPr>
              <a:defRPr/>
            </a:lvl1pPr>
          </a:lstStyle>
          <a:p>
            <a:fld id="{1F931BFC-FA3C-44C9-BDF3-A1EA94A517F2}" type="datetime1">
              <a:rPr lang="zh-CN" altLang="en-US"/>
            </a:fld>
            <a:endParaRPr lang="zh-CN" altLang="en-US" sz="1865" dirty="0">
              <a:solidFill>
                <a:schemeClr val="tx1"/>
              </a:solidFill>
            </a:endParaRPr>
          </a:p>
        </p:txBody>
      </p:sp>
      <p:sp>
        <p:nvSpPr>
          <p:cNvPr id="4" name="页脚占位符 3"/>
          <p:cNvSpPr>
            <a:spLocks noGrp="1"/>
          </p:cNvSpPr>
          <p:nvPr>
            <p:ph type="ftr" sz="quarter" idx="11"/>
          </p:nvPr>
        </p:nvSpPr>
        <p:spPr>
          <a:xfrm>
            <a:off x="4038600" y="6356351"/>
            <a:ext cx="4114800" cy="365125"/>
          </a:xfrm>
        </p:spPr>
        <p:txBody>
          <a:bodyPr/>
          <a:lstStyle>
            <a:lvl1pPr>
              <a:defRPr/>
            </a:lvl1pPr>
          </a:lstStyle>
          <a:p>
            <a:endParaRPr lang="zh-CN" altLang="zh-CN"/>
          </a:p>
        </p:txBody>
      </p:sp>
      <p:sp>
        <p:nvSpPr>
          <p:cNvPr id="5" name="灯片编号占位符 4"/>
          <p:cNvSpPr>
            <a:spLocks noGrp="1"/>
          </p:cNvSpPr>
          <p:nvPr>
            <p:ph type="sldNum" sz="quarter" idx="12"/>
          </p:nvPr>
        </p:nvSpPr>
        <p:spPr>
          <a:xfrm>
            <a:off x="8610600" y="6356351"/>
            <a:ext cx="2743200" cy="365125"/>
          </a:xfrm>
        </p:spPr>
        <p:txBody>
          <a:bodyPr/>
          <a:lstStyle>
            <a:lvl1pPr>
              <a:defRPr/>
            </a:lvl1pPr>
          </a:lstStyle>
          <a:p>
            <a:fld id="{2E9294EB-43AD-4253-9111-B513B7CCDA25}" type="slidenum">
              <a:rPr lang="zh-CN" altLang="en-US"/>
            </a:fld>
            <a:endParaRPr lang="zh-CN" altLang="en-US" sz="1865"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内容与标题">
    <p:spTree>
      <p:nvGrpSpPr>
        <p:cNvPr id="1" name=""/>
        <p:cNvGrpSpPr/>
        <p:nvPr/>
      </p:nvGrpSpPr>
      <p:grpSpPr>
        <a:xfrm>
          <a:off x="0" y="0"/>
          <a:ext cx="0" cy="0"/>
          <a:chOff x="0" y="0"/>
          <a:chExt cx="0" cy="0"/>
        </a:xfrm>
      </p:grpSpPr>
      <p:sp>
        <p:nvSpPr>
          <p:cNvPr id="2" name="矩形 1"/>
          <p:cNvSpPr/>
          <p:nvPr userDrawn="1"/>
        </p:nvSpPr>
        <p:spPr>
          <a:xfrm>
            <a:off x="0" y="1"/>
            <a:ext cx="12192000" cy="6858000"/>
          </a:xfrm>
          <a:prstGeom prst="rect">
            <a:avLst/>
          </a:prstGeom>
          <a:gradFill>
            <a:gsLst>
              <a:gs pos="0">
                <a:schemeClr val="accent1">
                  <a:lumMod val="5000"/>
                  <a:lumOff val="95000"/>
                  <a:alpha val="84000"/>
                </a:schemeClr>
              </a:gs>
              <a:gs pos="56000">
                <a:srgbClr val="FCFDFA">
                  <a:alpha val="88000"/>
                </a:srgbClr>
              </a:gs>
              <a:gs pos="100000">
                <a:schemeClr val="bg1">
                  <a:alpha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C656BBA-ABFE-41B3-B648-AB586EB40D1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35F372B-0072-4BE8-B1FF-3116CE4E13A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矩形 5"/>
          <p:cNvSpPr/>
          <p:nvPr userDrawn="1"/>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37"/>
          <p:cNvSpPr txBox="1"/>
          <p:nvPr userDrawn="1"/>
        </p:nvSpPr>
        <p:spPr>
          <a:xfrm>
            <a:off x="1222629" y="283635"/>
            <a:ext cx="1415726" cy="461643"/>
          </a:xfrm>
          <a:prstGeom prst="rect">
            <a:avLst/>
          </a:prstGeom>
          <a:noFill/>
        </p:spPr>
        <p:txBody>
          <a:bodyPr wrap="none" lIns="91417" tIns="45709" rIns="91417" bIns="45709" rtlCol="0">
            <a:spAutoFit/>
          </a:bodyPr>
          <a:lstStyle/>
          <a:p>
            <a:pPr lvl="0" defTabSz="914400">
              <a:defRPr/>
            </a:pPr>
            <a:r>
              <a:rPr lang="zh-CN" altLang="en-US" sz="2400" b="0" dirty="0">
                <a:solidFill>
                  <a:schemeClr val="accent1"/>
                </a:solidFill>
                <a:latin typeface="微软雅黑" panose="020B0503020204020204" pitchFamily="34" charset="-122"/>
                <a:ea typeface="微软雅黑" panose="020B0503020204020204" pitchFamily="34" charset="-122"/>
              </a:rPr>
              <a:t>项目介绍</a:t>
            </a:r>
            <a:endParaRPr kumimoji="0" lang="zh-CN" altLang="en-US" sz="24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endParaRPr>
          </a:p>
        </p:txBody>
      </p:sp>
      <p:sp>
        <p:nvSpPr>
          <p:cNvPr id="5" name="五边形 2"/>
          <p:cNvSpPr>
            <a:spLocks noChangeArrowheads="1"/>
          </p:cNvSpPr>
          <p:nvPr userDrawn="1"/>
        </p:nvSpPr>
        <p:spPr bwMode="auto">
          <a:xfrm>
            <a:off x="0" y="317501"/>
            <a:ext cx="698227" cy="471488"/>
          </a:xfrm>
          <a:prstGeom prst="homePlate">
            <a:avLst>
              <a:gd name="adj" fmla="val 49904"/>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
        <p:nvSpPr>
          <p:cNvPr id="7" name="燕尾形 8"/>
          <p:cNvSpPr>
            <a:spLocks noChangeArrowheads="1"/>
          </p:cNvSpPr>
          <p:nvPr userDrawn="1"/>
        </p:nvSpPr>
        <p:spPr bwMode="auto">
          <a:xfrm>
            <a:off x="566516" y="317501"/>
            <a:ext cx="431632" cy="471488"/>
          </a:xfrm>
          <a:prstGeom prst="chevron">
            <a:avLst>
              <a:gd name="adj" fmla="val 5000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7" grpId="0" animBg="1" autoUpdateAnimBg="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6" name="矩形 5"/>
          <p:cNvSpPr/>
          <p:nvPr userDrawn="1"/>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37"/>
          <p:cNvSpPr txBox="1"/>
          <p:nvPr userDrawn="1"/>
        </p:nvSpPr>
        <p:spPr>
          <a:xfrm>
            <a:off x="1274144" y="270756"/>
            <a:ext cx="1415726" cy="461643"/>
          </a:xfrm>
          <a:prstGeom prst="rect">
            <a:avLst/>
          </a:prstGeom>
          <a:noFill/>
        </p:spPr>
        <p:txBody>
          <a:bodyPr wrap="none" lIns="91417" tIns="45709" rIns="91417" bIns="45709" rtlCol="0">
            <a:spAutoFit/>
          </a:bodyPr>
          <a:lstStyle/>
          <a:p>
            <a:pPr lvl="0" defTabSz="914400">
              <a:defRPr/>
            </a:pPr>
            <a:r>
              <a:rPr lang="zh-CN" altLang="en-US" sz="2400" b="0" dirty="0">
                <a:solidFill>
                  <a:schemeClr val="accent1"/>
                </a:solidFill>
                <a:latin typeface="微软雅黑" panose="020B0503020204020204" pitchFamily="34" charset="-122"/>
                <a:ea typeface="微软雅黑" panose="020B0503020204020204" pitchFamily="34" charset="-122"/>
              </a:rPr>
              <a:t>产品运行</a:t>
            </a:r>
            <a:endParaRPr kumimoji="0" lang="zh-CN" altLang="en-US" sz="2400" b="0"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endParaRPr>
          </a:p>
        </p:txBody>
      </p:sp>
      <p:sp>
        <p:nvSpPr>
          <p:cNvPr id="5" name="五边形 2"/>
          <p:cNvSpPr>
            <a:spLocks noChangeArrowheads="1"/>
          </p:cNvSpPr>
          <p:nvPr userDrawn="1"/>
        </p:nvSpPr>
        <p:spPr bwMode="auto">
          <a:xfrm>
            <a:off x="0" y="317501"/>
            <a:ext cx="698227" cy="471488"/>
          </a:xfrm>
          <a:prstGeom prst="homePlate">
            <a:avLst>
              <a:gd name="adj" fmla="val 49904"/>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
        <p:nvSpPr>
          <p:cNvPr id="7" name="燕尾形 8"/>
          <p:cNvSpPr>
            <a:spLocks noChangeArrowheads="1"/>
          </p:cNvSpPr>
          <p:nvPr userDrawn="1"/>
        </p:nvSpPr>
        <p:spPr bwMode="auto">
          <a:xfrm>
            <a:off x="566516" y="317501"/>
            <a:ext cx="431632" cy="471488"/>
          </a:xfrm>
          <a:prstGeom prst="chevron">
            <a:avLst>
              <a:gd name="adj" fmla="val 5000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0" tIns="45700" rIns="91400" bIns="45700"/>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7" grpId="0" animBg="1" autoUpdateAnimBg="0"/>
    </p:bld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7" Type="http://schemas.openxmlformats.org/officeDocument/2006/relationships/theme" Target="../theme/theme1.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656BBA-ABFE-41B3-B648-AB586EB40D1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5F372B-0072-4BE8-B1FF-3116CE4E13A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3.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8.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8.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8.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8.xml"/><Relationship Id="rId2" Type="http://schemas.openxmlformats.org/officeDocument/2006/relationships/image" Target="../media/image16.png"/><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xml"/><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8.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xml"/><Relationship Id="rId1" Type="http://schemas.openxmlformats.org/officeDocument/2006/relationships/image" Target="../media/image22.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8.xml"/><Relationship Id="rId2" Type="http://schemas.openxmlformats.org/officeDocument/2006/relationships/image" Target="../media/image23.png"/><Relationship Id="rId1" Type="http://schemas.openxmlformats.org/officeDocument/2006/relationships/tags" Target="../tags/tag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8.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0.xml"/><Relationship Id="rId1" Type="http://schemas.openxmlformats.org/officeDocument/2006/relationships/image" Target="../media/image27.jpeg"/></Relationships>
</file>

<file path=ppt/slides/_rels/slide23.xml.rels><?xml version="1.0" encoding="UTF-8" standalone="yes"?>
<Relationships xmlns="http://schemas.openxmlformats.org/package/2006/relationships"><Relationship Id="rId9" Type="http://schemas.openxmlformats.org/officeDocument/2006/relationships/image" Target="../media/image36.png"/><Relationship Id="rId8" Type="http://schemas.openxmlformats.org/officeDocument/2006/relationships/image" Target="../media/image35.png"/><Relationship Id="rId7" Type="http://schemas.openxmlformats.org/officeDocument/2006/relationships/image" Target="../media/image34.png"/><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3" Type="http://schemas.openxmlformats.org/officeDocument/2006/relationships/notesSlide" Target="../notesSlides/notesSlide23.xml"/><Relationship Id="rId12" Type="http://schemas.openxmlformats.org/officeDocument/2006/relationships/slideLayout" Target="../slideLayouts/slideLayout8.xml"/><Relationship Id="rId11" Type="http://schemas.openxmlformats.org/officeDocument/2006/relationships/image" Target="../media/image38.png"/><Relationship Id="rId10" Type="http://schemas.openxmlformats.org/officeDocument/2006/relationships/image" Target="../media/image37.png"/><Relationship Id="rId1"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8.xml"/><Relationship Id="rId1" Type="http://schemas.openxmlformats.org/officeDocument/2006/relationships/image" Target="../media/image39.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8.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9.xml"/><Relationship Id="rId1"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9.xml"/><Relationship Id="rId1" Type="http://schemas.openxmlformats.org/officeDocument/2006/relationships/image" Target="../media/image44.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9.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8.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8.xml"/><Relationship Id="rId1"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8.xml"/><Relationship Id="rId1"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8.xml"/><Relationship Id="rId1" Type="http://schemas.openxmlformats.org/officeDocument/2006/relationships/image" Target="../media/image53.png"/></Relationships>
</file>

<file path=ppt/slides/_rels/slide33.xml.rels><?xml version="1.0" encoding="UTF-8" standalone="yes"?>
<Relationships xmlns="http://schemas.openxmlformats.org/package/2006/relationships"><Relationship Id="rId7" Type="http://schemas.openxmlformats.org/officeDocument/2006/relationships/notesSlide" Target="../notesSlides/notesSlide33.xml"/><Relationship Id="rId6" Type="http://schemas.openxmlformats.org/officeDocument/2006/relationships/slideLayout" Target="../slideLayouts/slideLayout8.xml"/><Relationship Id="rId5" Type="http://schemas.openxmlformats.org/officeDocument/2006/relationships/image" Target="../media/image58.png"/><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8.xml"/><Relationship Id="rId1"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8.xml"/><Relationship Id="rId1" Type="http://schemas.openxmlformats.org/officeDocument/2006/relationships/image" Target="../media/image60.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8.xml"/><Relationship Id="rId2" Type="http://schemas.openxmlformats.org/officeDocument/2006/relationships/image" Target="../media/image61.png"/><Relationship Id="rId1" Type="http://schemas.openxmlformats.org/officeDocument/2006/relationships/tags" Target="../tags/tag5.xml"/></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8.xml"/><Relationship Id="rId2" Type="http://schemas.openxmlformats.org/officeDocument/2006/relationships/image" Target="../media/image63.png"/><Relationship Id="rId1" Type="http://schemas.openxmlformats.org/officeDocument/2006/relationships/image" Target="../media/image62.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8.xml"/><Relationship Id="rId2" Type="http://schemas.openxmlformats.org/officeDocument/2006/relationships/image" Target="../media/image65.png"/><Relationship Id="rId1" Type="http://schemas.openxmlformats.org/officeDocument/2006/relationships/image" Target="../media/image64.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8.xml"/><Relationship Id="rId2" Type="http://schemas.openxmlformats.org/officeDocument/2006/relationships/image" Target="../media/image67.png"/><Relationship Id="rId1" Type="http://schemas.openxmlformats.org/officeDocument/2006/relationships/image" Target="../media/image66.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8.xml"/><Relationship Id="rId2" Type="http://schemas.openxmlformats.org/officeDocument/2006/relationships/image" Target="../media/image3.png"/><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8.xml"/><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8.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8.xml"/><Relationship Id="rId2" Type="http://schemas.openxmlformats.org/officeDocument/2006/relationships/image" Target="../media/image72.png"/><Relationship Id="rId1" Type="http://schemas.openxmlformats.org/officeDocument/2006/relationships/image" Target="../media/image71.pn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8.xml"/><Relationship Id="rId2" Type="http://schemas.openxmlformats.org/officeDocument/2006/relationships/image" Target="../media/image73.png"/><Relationship Id="rId1" Type="http://schemas.openxmlformats.org/officeDocument/2006/relationships/image" Target="../media/image72.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8.xml"/><Relationship Id="rId2" Type="http://schemas.openxmlformats.org/officeDocument/2006/relationships/image" Target="../media/image74.png"/><Relationship Id="rId1" Type="http://schemas.openxmlformats.org/officeDocument/2006/relationships/image" Target="../media/image72.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8.xml"/><Relationship Id="rId2" Type="http://schemas.openxmlformats.org/officeDocument/2006/relationships/image" Target="../media/image72.png"/><Relationship Id="rId1" Type="http://schemas.openxmlformats.org/officeDocument/2006/relationships/image" Target="../media/image75.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8.xml"/><Relationship Id="rId2" Type="http://schemas.openxmlformats.org/officeDocument/2006/relationships/image" Target="../media/image76.png"/><Relationship Id="rId1" Type="http://schemas.openxmlformats.org/officeDocument/2006/relationships/image" Target="../media/image3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9.xml"/><Relationship Id="rId1" Type="http://schemas.openxmlformats.org/officeDocument/2006/relationships/image" Target="../media/image77.png"/></Relationships>
</file>

<file path=ppt/slides/_rels/slide49.xml.rels><?xml version="1.0" encoding="UTF-8" standalone="yes"?>
<Relationships xmlns="http://schemas.openxmlformats.org/package/2006/relationships"><Relationship Id="rId6" Type="http://schemas.openxmlformats.org/officeDocument/2006/relationships/notesSlide" Target="../notesSlides/notesSlide49.xml"/><Relationship Id="rId5" Type="http://schemas.openxmlformats.org/officeDocument/2006/relationships/slideLayout" Target="../slideLayouts/slideLayout9.xml"/><Relationship Id="rId4" Type="http://schemas.openxmlformats.org/officeDocument/2006/relationships/image" Target="../media/image81.png"/><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5" Type="http://schemas.openxmlformats.org/officeDocument/2006/relationships/notesSlide" Target="../notesSlides/notesSlide50.xml"/><Relationship Id="rId4" Type="http://schemas.openxmlformats.org/officeDocument/2006/relationships/slideLayout" Target="../slideLayouts/slideLayout9.xml"/><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8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7" Type="http://schemas.openxmlformats.org/officeDocument/2006/relationships/notesSlide" Target="../notesSlides/notesSlide52.xml"/><Relationship Id="rId6" Type="http://schemas.openxmlformats.org/officeDocument/2006/relationships/slideLayout" Target="../slideLayouts/slideLayout9.xml"/><Relationship Id="rId5" Type="http://schemas.openxmlformats.org/officeDocument/2006/relationships/image" Target="../media/image89.png"/><Relationship Id="rId4" Type="http://schemas.openxmlformats.org/officeDocument/2006/relationships/image" Target="../media/image88.png"/><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85.png"/></Relationships>
</file>

<file path=ppt/slides/_rels/slide53.xml.rels><?xml version="1.0" encoding="UTF-8" standalone="yes"?>
<Relationships xmlns="http://schemas.openxmlformats.org/package/2006/relationships"><Relationship Id="rId6" Type="http://schemas.openxmlformats.org/officeDocument/2006/relationships/notesSlide" Target="../notesSlides/notesSlide53.xml"/><Relationship Id="rId5" Type="http://schemas.openxmlformats.org/officeDocument/2006/relationships/slideLayout" Target="../slideLayouts/slideLayout9.xml"/><Relationship Id="rId4" Type="http://schemas.openxmlformats.org/officeDocument/2006/relationships/image" Target="../media/image93.png"/><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image" Target="../media/image90.png"/></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9.xml"/><Relationship Id="rId2" Type="http://schemas.openxmlformats.org/officeDocument/2006/relationships/image" Target="../media/image95.png"/><Relationship Id="rId1" Type="http://schemas.openxmlformats.org/officeDocument/2006/relationships/image" Target="../media/image94.pn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9.xml"/><Relationship Id="rId2" Type="http://schemas.openxmlformats.org/officeDocument/2006/relationships/tags" Target="../tags/tag7.xml"/><Relationship Id="rId1" Type="http://schemas.openxmlformats.org/officeDocument/2006/relationships/tags" Target="../tags/tag6.xml"/></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9.xml"/><Relationship Id="rId2" Type="http://schemas.openxmlformats.org/officeDocument/2006/relationships/tags" Target="../tags/tag9.xml"/><Relationship Id="rId1" Type="http://schemas.openxmlformats.org/officeDocument/2006/relationships/tags" Target="../tags/tag8.xml"/></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9.xml"/><Relationship Id="rId2" Type="http://schemas.openxmlformats.org/officeDocument/2006/relationships/image" Target="../media/image97.png"/><Relationship Id="rId1" Type="http://schemas.openxmlformats.org/officeDocument/2006/relationships/image" Target="../media/image96.png"/></Relationships>
</file>

<file path=ppt/slides/_rels/slide58.xml.rels><?xml version="1.0" encoding="UTF-8" standalone="yes"?>
<Relationships xmlns="http://schemas.openxmlformats.org/package/2006/relationships"><Relationship Id="rId5" Type="http://schemas.openxmlformats.org/officeDocument/2006/relationships/notesSlide" Target="../notesSlides/notesSlide58.xml"/><Relationship Id="rId4" Type="http://schemas.openxmlformats.org/officeDocument/2006/relationships/slideLayout" Target="../slideLayouts/slideLayout9.xml"/><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image" Target="../media/image98.png"/></Relationships>
</file>

<file path=ppt/slides/_rels/slide59.xml.rels><?xml version="1.0" encoding="UTF-8" standalone="yes"?>
<Relationships xmlns="http://schemas.openxmlformats.org/package/2006/relationships"><Relationship Id="rId5" Type="http://schemas.openxmlformats.org/officeDocument/2006/relationships/notesSlide" Target="../notesSlides/notesSlide59.xml"/><Relationship Id="rId4" Type="http://schemas.openxmlformats.org/officeDocument/2006/relationships/slideLayout" Target="../slideLayouts/slideLayout9.xml"/><Relationship Id="rId3" Type="http://schemas.openxmlformats.org/officeDocument/2006/relationships/image" Target="../media/image97.png"/><Relationship Id="rId2" Type="http://schemas.openxmlformats.org/officeDocument/2006/relationships/image" Target="../media/image102.png"/><Relationship Id="rId1" Type="http://schemas.openxmlformats.org/officeDocument/2006/relationships/image" Target="../media/image101.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8.xml"/><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tags" Target="../tags/tag3.xml"/><Relationship Id="rId1" Type="http://schemas.openxmlformats.org/officeDocument/2006/relationships/tags" Target="../tags/tag2.xml"/></Relationships>
</file>

<file path=ppt/slides/_rels/slide60.xml.rels><?xml version="1.0" encoding="UTF-8" standalone="yes"?>
<Relationships xmlns="http://schemas.openxmlformats.org/package/2006/relationships"><Relationship Id="rId5" Type="http://schemas.openxmlformats.org/officeDocument/2006/relationships/notesSlide" Target="../notesSlides/notesSlide60.xml"/><Relationship Id="rId4" Type="http://schemas.openxmlformats.org/officeDocument/2006/relationships/slideLayout" Target="../slideLayouts/slideLayout9.xml"/><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image" Target="../media/image103.jpeg"/></Relationships>
</file>

<file path=ppt/slides/_rels/slide61.xml.rels><?xml version="1.0" encoding="UTF-8" standalone="yes"?>
<Relationships xmlns="http://schemas.openxmlformats.org/package/2006/relationships"><Relationship Id="rId5" Type="http://schemas.openxmlformats.org/officeDocument/2006/relationships/notesSlide" Target="../notesSlides/notesSlide61.xml"/><Relationship Id="rId4" Type="http://schemas.openxmlformats.org/officeDocument/2006/relationships/slideLayout" Target="../slideLayouts/slideLayout9.xml"/><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image" Target="../media/image106.png"/></Relationships>
</file>

<file path=ppt/slides/_rels/slide62.xml.rels><?xml version="1.0" encoding="UTF-8" standalone="yes"?>
<Relationships xmlns="http://schemas.openxmlformats.org/package/2006/relationships"><Relationship Id="rId4" Type="http://schemas.openxmlformats.org/officeDocument/2006/relationships/notesSlide" Target="../notesSlides/notesSlide62.xml"/><Relationship Id="rId3" Type="http://schemas.openxmlformats.org/officeDocument/2006/relationships/slideLayout" Target="../slideLayouts/slideLayout9.xml"/><Relationship Id="rId2" Type="http://schemas.openxmlformats.org/officeDocument/2006/relationships/image" Target="../media/image110.png"/><Relationship Id="rId1" Type="http://schemas.openxmlformats.org/officeDocument/2006/relationships/image" Target="../media/image109.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8.xml"/><Relationship Id="rId1" Type="http://schemas.openxmlformats.org/officeDocument/2006/relationships/tags" Target="../tags/tag10.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8.xml"/><Relationship Id="rId1" Type="http://schemas.openxmlformats.org/officeDocument/2006/relationships/tags" Target="../tags/tag11.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8.xml"/><Relationship Id="rId1" Type="http://schemas.openxmlformats.org/officeDocument/2006/relationships/tags" Target="../tags/tag12.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8.xml"/><Relationship Id="rId1" Type="http://schemas.openxmlformats.org/officeDocument/2006/relationships/tags" Target="../tags/tag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3.xml"/><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8.xml"/><Relationship Id="rId2" Type="http://schemas.openxmlformats.org/officeDocument/2006/relationships/image" Target="../media/image9.pn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8.xml"/><Relationship Id="rId2" Type="http://schemas.openxmlformats.org/officeDocument/2006/relationships/image" Target="../media/image11.png"/><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 y="9525"/>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rotWithShape="1">
          <a:blip r:embed="rId1">
            <a:extLst>
              <a:ext uri="{28A0092B-C50C-407E-A947-70E740481C1C}">
                <a14:useLocalDpi xmlns:a14="http://schemas.microsoft.com/office/drawing/2010/main" val="0"/>
              </a:ext>
            </a:extLst>
          </a:blip>
          <a:srcRect t="1" b="9206"/>
          <a:stretch>
            <a:fillRect/>
          </a:stretch>
        </p:blipFill>
        <p:spPr>
          <a:xfrm rot="16200000">
            <a:off x="6925266" y="1499518"/>
            <a:ext cx="6752664" cy="3772929"/>
          </a:xfrm>
          <a:prstGeom prst="rect">
            <a:avLst/>
          </a:prstGeom>
          <a:solidFill>
            <a:srgbClr val="F6F6F6"/>
          </a:solidFill>
        </p:spPr>
      </p:pic>
      <p:sp>
        <p:nvSpPr>
          <p:cNvPr id="5" name="文本框 3"/>
          <p:cNvSpPr txBox="1"/>
          <p:nvPr/>
        </p:nvSpPr>
        <p:spPr>
          <a:xfrm>
            <a:off x="3890645" y="3827780"/>
            <a:ext cx="2045335" cy="643890"/>
          </a:xfrm>
          <a:prstGeom prst="rect">
            <a:avLst/>
          </a:prstGeom>
          <a:noFill/>
        </p:spPr>
        <p:txBody>
          <a:bodyPr wrap="square" lIns="91412" tIns="45706" rIns="91412" bIns="45706" rtlCol="0">
            <a:spAutoFit/>
          </a:bodyPr>
          <a:lstStyle/>
          <a:p>
            <a:r>
              <a:rPr lang="zh-CN" sz="3600" dirty="0">
                <a:ln w="12700">
                  <a:noFill/>
                </a:ln>
                <a:solidFill>
                  <a:schemeClr val="tx1">
                    <a:lumMod val="75000"/>
                    <a:lumOff val="25000"/>
                  </a:schemeClr>
                </a:solidFill>
                <a:latin typeface="微软雅黑" panose="020B0503020204020204" pitchFamily="34" charset="-122"/>
                <a:ea typeface="微软雅黑" panose="020B0503020204020204" pitchFamily="34" charset="-122"/>
                <a:cs typeface="汉仪综艺体繁" panose="02010600000101010101" charset="-122"/>
              </a:rPr>
              <a:t>项目总结</a:t>
            </a:r>
            <a:endParaRPr lang="zh-CN" sz="3600" dirty="0">
              <a:ln w="12700">
                <a:noFill/>
              </a:ln>
              <a:solidFill>
                <a:schemeClr val="tx1">
                  <a:lumMod val="75000"/>
                  <a:lumOff val="25000"/>
                </a:schemeClr>
              </a:solidFill>
              <a:latin typeface="微软雅黑" panose="020B0503020204020204" pitchFamily="34" charset="-122"/>
              <a:ea typeface="微软雅黑" panose="020B0503020204020204" pitchFamily="34" charset="-122"/>
              <a:cs typeface="汉仪综艺体繁" panose="02010600000101010101" charset="-122"/>
            </a:endParaRPr>
          </a:p>
        </p:txBody>
      </p:sp>
      <p:sp>
        <p:nvSpPr>
          <p:cNvPr id="7" name="文本框 5"/>
          <p:cNvSpPr txBox="1"/>
          <p:nvPr/>
        </p:nvSpPr>
        <p:spPr>
          <a:xfrm>
            <a:off x="3114260" y="4888220"/>
            <a:ext cx="3018948" cy="274320"/>
          </a:xfrm>
          <a:prstGeom prst="rect">
            <a:avLst/>
          </a:prstGeom>
          <a:solidFill>
            <a:schemeClr val="accent2"/>
          </a:solidFill>
          <a:ln>
            <a:noFill/>
          </a:ln>
        </p:spPr>
        <p:txBody>
          <a:bodyPr wrap="square" lIns="91412" tIns="45706" rIns="91412" bIns="45706" rtlCol="0">
            <a:spAutoFit/>
          </a:bodyPr>
          <a:lstStyle/>
          <a:p>
            <a:pPr algn="ctr"/>
            <a:r>
              <a:rPr lang="zh-CN" altLang="en-US" sz="1200" dirty="0">
                <a:solidFill>
                  <a:schemeClr val="bg1"/>
                </a:solidFill>
                <a:latin typeface="锐字云字库美黑体1.0" panose="02010604000000000000" charset="-122"/>
                <a:ea typeface="锐字云字库美黑体1.0" panose="02010604000000000000" charset="-122"/>
              </a:rPr>
              <a:t>汇报组：</a:t>
            </a:r>
            <a:r>
              <a:rPr lang="en-US" altLang="zh-CN" sz="1200" dirty="0">
                <a:solidFill>
                  <a:schemeClr val="bg1"/>
                </a:solidFill>
                <a:latin typeface="锐字云字库美黑体1.0" panose="02010604000000000000" charset="-122"/>
                <a:ea typeface="锐字云字库美黑体1.0" panose="02010604000000000000" charset="-122"/>
              </a:rPr>
              <a:t>G005</a:t>
            </a:r>
            <a:r>
              <a:rPr lang="zh-CN" altLang="en-US" sz="1200" dirty="0">
                <a:solidFill>
                  <a:schemeClr val="bg1"/>
                </a:solidFill>
                <a:latin typeface="锐字云字库美黑体1.0" panose="02010604000000000000" charset="-122"/>
                <a:ea typeface="锐字云字库美黑体1.0" panose="02010604000000000000" charset="-122"/>
              </a:rPr>
              <a:t>     时间：</a:t>
            </a:r>
            <a:r>
              <a:rPr lang="en-US" altLang="zh-CN" sz="1200" dirty="0">
                <a:solidFill>
                  <a:schemeClr val="bg1"/>
                </a:solidFill>
                <a:latin typeface="锐字云字库美黑体1.0" panose="02010604000000000000" charset="-122"/>
                <a:ea typeface="锐字云字库美黑体1.0" panose="02010604000000000000" charset="-122"/>
              </a:rPr>
              <a:t>2021</a:t>
            </a:r>
            <a:r>
              <a:rPr lang="zh-CN" altLang="en-US" sz="1200" dirty="0">
                <a:solidFill>
                  <a:schemeClr val="bg1"/>
                </a:solidFill>
                <a:latin typeface="锐字云字库美黑体1.0" panose="02010604000000000000" charset="-122"/>
                <a:ea typeface="锐字云字库美黑体1.0" panose="02010604000000000000" charset="-122"/>
              </a:rPr>
              <a:t>年</a:t>
            </a:r>
            <a:r>
              <a:rPr lang="en-US" altLang="zh-CN" sz="1200" dirty="0">
                <a:solidFill>
                  <a:schemeClr val="bg1"/>
                </a:solidFill>
                <a:latin typeface="锐字云字库美黑体1.0" panose="02010604000000000000" charset="-122"/>
                <a:ea typeface="锐字云字库美黑体1.0" panose="02010604000000000000" charset="-122"/>
              </a:rPr>
              <a:t>12</a:t>
            </a:r>
            <a:r>
              <a:rPr lang="zh-CN" altLang="en-US" sz="1200" dirty="0">
                <a:solidFill>
                  <a:schemeClr val="bg1"/>
                </a:solidFill>
                <a:latin typeface="锐字云字库美黑体1.0" panose="02010604000000000000" charset="-122"/>
                <a:ea typeface="锐字云字库美黑体1.0" panose="02010604000000000000" charset="-122"/>
              </a:rPr>
              <a:t>月</a:t>
            </a:r>
            <a:endParaRPr lang="zh-CN" altLang="zh-CN" sz="1200" dirty="0">
              <a:solidFill>
                <a:schemeClr val="bg1"/>
              </a:solidFill>
              <a:latin typeface="锐字云字库美黑体1.0" panose="02010604000000000000" charset="-122"/>
              <a:ea typeface="锐字云字库美黑体1.0" panose="02010604000000000000" charset="-122"/>
            </a:endParaRPr>
          </a:p>
        </p:txBody>
      </p:sp>
      <p:sp>
        <p:nvSpPr>
          <p:cNvPr id="17" name="原创设计师QQ598969553                 _16"/>
          <p:cNvSpPr txBox="1"/>
          <p:nvPr/>
        </p:nvSpPr>
        <p:spPr>
          <a:xfrm>
            <a:off x="1207770" y="1912620"/>
            <a:ext cx="8996045" cy="1915160"/>
          </a:xfrm>
          <a:prstGeom prst="rect">
            <a:avLst/>
          </a:prstGeom>
          <a:noFill/>
          <a:effectLst/>
        </p:spPr>
        <p:txBody>
          <a:bodyPr wrap="square" lIns="68580" tIns="34290" rIns="68580" bIns="34290" rtlCol="0">
            <a:spAutoFit/>
          </a:bodyPr>
          <a:lstStyle/>
          <a:p>
            <a:pPr>
              <a:lnSpc>
                <a:spcPct val="150000"/>
              </a:lnSpc>
            </a:pPr>
            <a:r>
              <a:rPr lang="zh-CN" altLang="en-US" sz="8000" dirty="0">
                <a:solidFill>
                  <a:schemeClr val="tx1">
                    <a:lumMod val="75000"/>
                    <a:lumOff val="25000"/>
                  </a:schemeClr>
                </a:solidFill>
                <a:latin typeface="Agency FB" panose="020B0503020202020204" pitchFamily="34" charset="0"/>
                <a:ea typeface="微软雅黑" panose="020B0503020204020204" pitchFamily="34" charset="-122"/>
              </a:rPr>
              <a:t>《城院生态圈》</a:t>
            </a:r>
            <a:endParaRPr lang="zh-CN" altLang="en-US" sz="8000" dirty="0">
              <a:solidFill>
                <a:schemeClr val="tx1">
                  <a:lumMod val="75000"/>
                  <a:lumOff val="25000"/>
                </a:schemeClr>
              </a:solidFill>
              <a:latin typeface="Agency FB" panose="020B0503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up)">
                                      <p:cBhvr>
                                        <p:cTn id="12" dur="500"/>
                                        <p:tgtEl>
                                          <p:spTgt spid="17"/>
                                        </p:tgtEl>
                                      </p:cBhvr>
                                    </p:animEffect>
                                  </p:childTnLst>
                                </p:cTn>
                              </p:par>
                            </p:childTnLst>
                          </p:cTn>
                        </p:par>
                        <p:par>
                          <p:cTn id="13" fill="hold">
                            <p:stCondLst>
                              <p:cond delay="1000"/>
                            </p:stCondLst>
                            <p:childTnLst>
                              <p:par>
                                <p:cTn id="14" presetID="56" presetClass="entr" presetSubtype="0" fill="hold" grpId="0" nodeType="afterEffect">
                                  <p:stCondLst>
                                    <p:cond delay="0"/>
                                  </p:stCondLst>
                                  <p:iterate type="lt">
                                    <p:tmPct val="10000"/>
                                  </p:iterate>
                                  <p:childTnLst>
                                    <p:set>
                                      <p:cBhvr>
                                        <p:cTn id="15" dur="1" fill="hold">
                                          <p:stCondLst>
                                            <p:cond delay="0"/>
                                          </p:stCondLst>
                                        </p:cTn>
                                        <p:tgtEl>
                                          <p:spTgt spid="5"/>
                                        </p:tgtEl>
                                        <p:attrNameLst>
                                          <p:attrName>style.visibility</p:attrName>
                                        </p:attrNameLst>
                                      </p:cBhvr>
                                      <p:to>
                                        <p:strVal val="visible"/>
                                      </p:to>
                                    </p:set>
                                    <p:anim by="(-#ppt_w*2)" calcmode="lin" valueType="num">
                                      <p:cBhvr rctx="PPT">
                                        <p:cTn id="16" dur="500" autoRev="1" fill="hold">
                                          <p:stCondLst>
                                            <p:cond delay="0"/>
                                          </p:stCondLst>
                                        </p:cTn>
                                        <p:tgtEl>
                                          <p:spTgt spid="5"/>
                                        </p:tgtEl>
                                        <p:attrNameLst>
                                          <p:attrName>ppt_w</p:attrName>
                                        </p:attrNameLst>
                                      </p:cBhvr>
                                    </p:anim>
                                    <p:anim by="(#ppt_w*0.50)" calcmode="lin" valueType="num">
                                      <p:cBhvr>
                                        <p:cTn id="17" dur="500" decel="50000" autoRev="1" fill="hold">
                                          <p:stCondLst>
                                            <p:cond delay="0"/>
                                          </p:stCondLst>
                                        </p:cTn>
                                        <p:tgtEl>
                                          <p:spTgt spid="5"/>
                                        </p:tgtEl>
                                        <p:attrNameLst>
                                          <p:attrName>ppt_x</p:attrName>
                                        </p:attrNameLst>
                                      </p:cBhvr>
                                    </p:anim>
                                    <p:anim from="(-#ppt_h/2)" to="(#ppt_y)" calcmode="lin" valueType="num">
                                      <p:cBhvr>
                                        <p:cTn id="18" dur="1000" fill="hold">
                                          <p:stCondLst>
                                            <p:cond delay="0"/>
                                          </p:stCondLst>
                                        </p:cTn>
                                        <p:tgtEl>
                                          <p:spTgt spid="5"/>
                                        </p:tgtEl>
                                        <p:attrNameLst>
                                          <p:attrName>ppt_y</p:attrName>
                                        </p:attrNameLst>
                                      </p:cBhvr>
                                    </p:anim>
                                    <p:animRot by="21600000">
                                      <p:cBhvr>
                                        <p:cTn id="19" dur="1000" fill="hold">
                                          <p:stCondLst>
                                            <p:cond delay="0"/>
                                          </p:stCondLst>
                                        </p:cTn>
                                        <p:tgtEl>
                                          <p:spTgt spid="5"/>
                                        </p:tgtEl>
                                        <p:attrNameLst>
                                          <p:attrName>r</p:attrName>
                                        </p:attrNameLst>
                                      </p:cBhvr>
                                    </p:animRot>
                                  </p:childTnLst>
                                </p:cTn>
                              </p:par>
                            </p:childTnLst>
                          </p:cTn>
                        </p:par>
                        <p:par>
                          <p:cTn id="20" fill="hold">
                            <p:stCondLst>
                              <p:cond delay="1799"/>
                            </p:stCondLst>
                            <p:childTnLst>
                              <p:par>
                                <p:cTn id="21" presetID="2" presetClass="entr" presetSubtype="8"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0-#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ldLvl="0" animBg="1"/>
      <p:bldP spid="17"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界面原型设计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4" name="矩形 13"/>
          <p:cNvSpPr/>
          <p:nvPr/>
        </p:nvSpPr>
        <p:spPr>
          <a:xfrm>
            <a:off x="1454150" y="2856230"/>
            <a:ext cx="2969895" cy="101346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若未登录就进行评论操作，则会跳到此界面要求登录。</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828540" y="798830"/>
            <a:ext cx="2535555" cy="54571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界面原型设计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4" name="矩形 13"/>
          <p:cNvSpPr/>
          <p:nvPr/>
        </p:nvSpPr>
        <p:spPr>
          <a:xfrm>
            <a:off x="2355215" y="2490470"/>
            <a:ext cx="2969895"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点击帖子进入</a:t>
            </a:r>
            <a:endParaRPr lang="zh-CN" altLang="en-US" sz="2000" kern="0" dirty="0">
              <a:solidFill>
                <a:schemeClr val="accent1"/>
              </a:solidFill>
              <a:latin typeface="微软雅黑" panose="020B0503020204020204" pitchFamily="34" charset="-122"/>
              <a:ea typeface="微软雅黑" panose="020B0503020204020204" pitchFamily="34" charset="-122"/>
            </a:endParaRPr>
          </a:p>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详情浏览</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4700270" y="657225"/>
            <a:ext cx="2791460" cy="59556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界面原型设计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4" name="矩形 13"/>
          <p:cNvSpPr/>
          <p:nvPr/>
        </p:nvSpPr>
        <p:spPr>
          <a:xfrm>
            <a:off x="424180" y="1465580"/>
            <a:ext cx="2969895"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点击动物城友会</a:t>
            </a:r>
            <a:endParaRPr lang="zh-CN" altLang="en-US" sz="2000" kern="0" dirty="0">
              <a:solidFill>
                <a:schemeClr val="accent1"/>
              </a:solidFill>
              <a:latin typeface="微软雅黑" panose="020B0503020204020204" pitchFamily="34" charset="-122"/>
              <a:ea typeface="微软雅黑" panose="020B0503020204020204" pitchFamily="34" charset="-122"/>
            </a:endParaRPr>
          </a:p>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进入功能界面</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728845" y="589915"/>
            <a:ext cx="2734310" cy="5955030"/>
          </a:xfrm>
          <a:prstGeom prst="rect">
            <a:avLst/>
          </a:prstGeom>
        </p:spPr>
      </p:pic>
      <p:cxnSp>
        <p:nvCxnSpPr>
          <p:cNvPr id="21" name="Straight Connector 37"/>
          <p:cNvCxnSpPr>
            <a:endCxn id="22" idx="3"/>
          </p:cNvCxnSpPr>
          <p:nvPr/>
        </p:nvCxnSpPr>
        <p:spPr>
          <a:xfrm flipH="1">
            <a:off x="4235450" y="2022475"/>
            <a:ext cx="883920" cy="42418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628265" y="2247900"/>
            <a:ext cx="1607185"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可发起活动</a:t>
            </a:r>
            <a:endParaRPr lang="en-US" altLang="zh-CN" sz="2000" kern="0" dirty="0">
              <a:solidFill>
                <a:schemeClr val="accent1"/>
              </a:solidFill>
              <a:latin typeface="微软雅黑" panose="020B0503020204020204" pitchFamily="34" charset="-122"/>
              <a:ea typeface="微软雅黑" panose="020B0503020204020204" pitchFamily="34" charset="-122"/>
            </a:endParaRPr>
          </a:p>
        </p:txBody>
      </p:sp>
      <p:cxnSp>
        <p:nvCxnSpPr>
          <p:cNvPr id="4" name="Straight Connector 37"/>
          <p:cNvCxnSpPr/>
          <p:nvPr/>
        </p:nvCxnSpPr>
        <p:spPr>
          <a:xfrm>
            <a:off x="6823710" y="2058035"/>
            <a:ext cx="1688465" cy="31178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8512175" y="2171065"/>
            <a:ext cx="2105660"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可查看自己加入的活动</a:t>
            </a:r>
            <a:endParaRPr lang="en-US" altLang="zh-CN" sz="2000" kern="0" dirty="0">
              <a:solidFill>
                <a:schemeClr val="accent1"/>
              </a:solidFill>
              <a:latin typeface="微软雅黑" panose="020B0503020204020204" pitchFamily="34" charset="-122"/>
              <a:ea typeface="微软雅黑" panose="020B0503020204020204" pitchFamily="34" charset="-122"/>
            </a:endParaRPr>
          </a:p>
        </p:txBody>
      </p:sp>
      <p:cxnSp>
        <p:nvCxnSpPr>
          <p:cNvPr id="8" name="Straight Connector 37"/>
          <p:cNvCxnSpPr/>
          <p:nvPr/>
        </p:nvCxnSpPr>
        <p:spPr>
          <a:xfrm>
            <a:off x="6375400" y="3776345"/>
            <a:ext cx="1688465" cy="31178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8063865" y="3889375"/>
            <a:ext cx="2105660"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可查看当前正在筹备的活动</a:t>
            </a:r>
            <a:endParaRPr lang="en-US" altLang="zh-CN" sz="2000" kern="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4" fill="hold" nodeType="withEffect">
                                  <p:stCondLst>
                                    <p:cond delay="500"/>
                                  </p:stCondLst>
                                  <p:childTnLst>
                                    <p:set>
                                      <p:cBhvr>
                                        <p:cTn id="9" dur="500"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up)">
                                      <p:cBhvr>
                                        <p:cTn id="14" dur="500"/>
                                        <p:tgtEl>
                                          <p:spTgt spid="22"/>
                                        </p:tgtEl>
                                      </p:cBhvr>
                                    </p:animEffect>
                                  </p:childTnLst>
                                </p:cTn>
                              </p:par>
                              <p:par>
                                <p:cTn id="15" presetID="22" presetClass="entr" presetSubtype="4"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500"/>
                                        <p:tgtEl>
                                          <p:spTgt spid="5"/>
                                        </p:tgtEl>
                                      </p:cBhvr>
                                    </p:animEffect>
                                  </p:childTnLst>
                                </p:cTn>
                              </p:par>
                              <p:par>
                                <p:cTn id="22" presetID="22" presetClass="entr" presetSubtype="4" fill="hold" nodeType="withEffect">
                                  <p:stCondLst>
                                    <p:cond delay="50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par>
                          <p:cTn id="25" fill="hold">
                            <p:stCondLst>
                              <p:cond delay="1500"/>
                            </p:stCondLst>
                            <p:childTnLst>
                              <p:par>
                                <p:cTn id="26" presetID="22" presetClass="entr" presetSubtype="1"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up)">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P spid="5"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stretch>
            <a:fillRect/>
          </a:stretch>
        </p:blipFill>
        <p:spPr>
          <a:xfrm>
            <a:off x="2694940" y="873760"/>
            <a:ext cx="2738755" cy="5877560"/>
          </a:xfrm>
          <a:prstGeom prst="rect">
            <a:avLst/>
          </a:prstGeom>
        </p:spPr>
      </p:pic>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界面原型设计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4" name="矩形 13"/>
          <p:cNvSpPr/>
          <p:nvPr/>
        </p:nvSpPr>
        <p:spPr>
          <a:xfrm>
            <a:off x="299720" y="1157605"/>
            <a:ext cx="2106930"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点击动植物科普</a:t>
            </a:r>
            <a:endParaRPr lang="zh-CN" altLang="en-US" sz="2000" kern="0" dirty="0">
              <a:solidFill>
                <a:schemeClr val="accent1"/>
              </a:solidFill>
              <a:latin typeface="微软雅黑" panose="020B0503020204020204" pitchFamily="34" charset="-122"/>
              <a:ea typeface="微软雅黑" panose="020B0503020204020204" pitchFamily="34" charset="-122"/>
            </a:endParaRPr>
          </a:p>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进入功能界面</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21" name="Straight Connector 37"/>
          <p:cNvCxnSpPr>
            <a:endCxn id="22" idx="3"/>
          </p:cNvCxnSpPr>
          <p:nvPr/>
        </p:nvCxnSpPr>
        <p:spPr>
          <a:xfrm flipH="1">
            <a:off x="2203450" y="2211070"/>
            <a:ext cx="757555" cy="54229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96265" y="2246630"/>
            <a:ext cx="1607185" cy="101346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可查询想要获得的动植物信息</a:t>
            </a:r>
            <a:endParaRPr lang="en-US" altLang="zh-CN" sz="2000" kern="0" dirty="0">
              <a:solidFill>
                <a:schemeClr val="accent1"/>
              </a:solidFill>
              <a:latin typeface="微软雅黑" panose="020B0503020204020204" pitchFamily="34" charset="-122"/>
              <a:ea typeface="微软雅黑" panose="020B0503020204020204" pitchFamily="34" charset="-122"/>
            </a:endParaRPr>
          </a:p>
        </p:txBody>
      </p:sp>
      <p:cxnSp>
        <p:nvCxnSpPr>
          <p:cNvPr id="4" name="Straight Connector 37"/>
          <p:cNvCxnSpPr/>
          <p:nvPr/>
        </p:nvCxnSpPr>
        <p:spPr>
          <a:xfrm flipV="1">
            <a:off x="4168775" y="2814955"/>
            <a:ext cx="1734820" cy="18224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5925185" y="2599690"/>
            <a:ext cx="2105660"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动植物分类查询</a:t>
            </a:r>
            <a:endParaRPr lang="en-US" altLang="zh-CN" sz="2000" kern="0" dirty="0">
              <a:solidFill>
                <a:schemeClr val="accent1"/>
              </a:solidFill>
              <a:latin typeface="微软雅黑" panose="020B0503020204020204" pitchFamily="34" charset="-122"/>
              <a:ea typeface="微软雅黑" panose="020B0503020204020204" pitchFamily="34" charset="-122"/>
            </a:endParaRPr>
          </a:p>
        </p:txBody>
      </p:sp>
      <p:cxnSp>
        <p:nvCxnSpPr>
          <p:cNvPr id="8" name="Straight Connector 37"/>
          <p:cNvCxnSpPr/>
          <p:nvPr/>
        </p:nvCxnSpPr>
        <p:spPr>
          <a:xfrm>
            <a:off x="4312285" y="3476625"/>
            <a:ext cx="1466215" cy="100647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876925" y="4186555"/>
            <a:ext cx="2105660"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点击可查看动物详细信息</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7982585" y="798830"/>
            <a:ext cx="2743200" cy="59518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4" fill="hold" nodeType="withEffect">
                                  <p:stCondLst>
                                    <p:cond delay="400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up)">
                                      <p:cBhvr>
                                        <p:cTn id="14" dur="500"/>
                                        <p:tgtEl>
                                          <p:spTgt spid="22"/>
                                        </p:tgtEl>
                                      </p:cBhvr>
                                    </p:animEffect>
                                  </p:childTnLst>
                                </p:cTn>
                              </p:par>
                              <p:par>
                                <p:cTn id="15" presetID="22" presetClass="entr" presetSubtype="4"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500"/>
                                        <p:tgtEl>
                                          <p:spTgt spid="5"/>
                                        </p:tgtEl>
                                      </p:cBhvr>
                                    </p:animEffect>
                                  </p:childTnLst>
                                </p:cTn>
                              </p:par>
                              <p:par>
                                <p:cTn id="22" presetID="22" presetClass="entr" presetSubtype="4" fill="hold" nodeType="withEffect">
                                  <p:stCondLst>
                                    <p:cond delay="50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par>
                          <p:cTn id="25" fill="hold">
                            <p:stCondLst>
                              <p:cond delay="1500"/>
                            </p:stCondLst>
                            <p:childTnLst>
                              <p:par>
                                <p:cTn id="26" presetID="22" presetClass="entr" presetSubtype="1"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up)">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P spid="5"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4678045" y="417195"/>
            <a:ext cx="2835275" cy="6024245"/>
          </a:xfrm>
          <a:prstGeom prst="rect">
            <a:avLst/>
          </a:prstGeom>
        </p:spPr>
      </p:pic>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界面原型设计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4" name="矩形 13"/>
          <p:cNvSpPr/>
          <p:nvPr/>
        </p:nvSpPr>
        <p:spPr>
          <a:xfrm>
            <a:off x="520065" y="1484630"/>
            <a:ext cx="2969895"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a:t>
            </a:r>
            <a:r>
              <a:rPr lang="en-US" altLang="zh-CN" sz="2000" kern="0" dirty="0">
                <a:solidFill>
                  <a:schemeClr val="accent1"/>
                </a:solidFill>
                <a:latin typeface="微软雅黑" panose="020B0503020204020204" pitchFamily="34" charset="-122"/>
                <a:ea typeface="微软雅黑" panose="020B0503020204020204" pitchFamily="34" charset="-122"/>
              </a:rPr>
              <a:t>“</a:t>
            </a:r>
            <a:r>
              <a:rPr lang="zh-CN" altLang="en-US" sz="2000" kern="0" dirty="0">
                <a:solidFill>
                  <a:schemeClr val="accent1"/>
                </a:solidFill>
                <a:latin typeface="微软雅黑" panose="020B0503020204020204" pitchFamily="34" charset="-122"/>
                <a:ea typeface="微软雅黑" panose="020B0503020204020204" pitchFamily="34" charset="-122"/>
              </a:rPr>
              <a:t>消息</a:t>
            </a:r>
            <a:r>
              <a:rPr lang="en-US" altLang="zh-CN" sz="2000" kern="0" dirty="0">
                <a:solidFill>
                  <a:schemeClr val="accent1"/>
                </a:solidFill>
                <a:latin typeface="微软雅黑" panose="020B0503020204020204" pitchFamily="34" charset="-122"/>
                <a:ea typeface="微软雅黑" panose="020B0503020204020204" pitchFamily="34" charset="-122"/>
              </a:rPr>
              <a:t>”</a:t>
            </a:r>
            <a:r>
              <a:rPr lang="zh-CN" altLang="en-US" sz="2000" kern="0" dirty="0">
                <a:solidFill>
                  <a:schemeClr val="accent1"/>
                </a:solidFill>
                <a:latin typeface="微软雅黑" panose="020B0503020204020204" pitchFamily="34" charset="-122"/>
                <a:ea typeface="微软雅黑" panose="020B0503020204020204" pitchFamily="34" charset="-122"/>
              </a:rPr>
              <a:t>进入消息界面</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21" name="Straight Connector 37"/>
          <p:cNvCxnSpPr>
            <a:endCxn id="22" idx="3"/>
          </p:cNvCxnSpPr>
          <p:nvPr/>
        </p:nvCxnSpPr>
        <p:spPr>
          <a:xfrm flipH="1">
            <a:off x="4235450" y="1779905"/>
            <a:ext cx="1821180" cy="82105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628265" y="2247900"/>
            <a:ext cx="1607185"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可查看通知以及私信</a:t>
            </a:r>
            <a:endParaRPr lang="en-US" altLang="zh-CN" sz="2000" kern="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4" fill="hold" nodeType="withEffect">
                                  <p:stCondLst>
                                    <p:cond delay="50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up)">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667250" y="363220"/>
            <a:ext cx="2858135" cy="6131560"/>
          </a:xfrm>
          <a:prstGeom prst="rect">
            <a:avLst/>
          </a:prstGeom>
        </p:spPr>
      </p:pic>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界面原型设计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4" name="矩形 13"/>
          <p:cNvSpPr/>
          <p:nvPr/>
        </p:nvSpPr>
        <p:spPr>
          <a:xfrm>
            <a:off x="520065" y="1484630"/>
            <a:ext cx="2969895"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a:t>
            </a:r>
            <a:r>
              <a:rPr lang="en-US" altLang="zh-CN" sz="2000" kern="0" dirty="0">
                <a:solidFill>
                  <a:schemeClr val="accent1"/>
                </a:solidFill>
                <a:latin typeface="微软雅黑" panose="020B0503020204020204" pitchFamily="34" charset="-122"/>
                <a:ea typeface="微软雅黑" panose="020B0503020204020204" pitchFamily="34" charset="-122"/>
              </a:rPr>
              <a:t>“</a:t>
            </a:r>
            <a:r>
              <a:rPr lang="zh-CN" altLang="en-US" sz="2000" kern="0" dirty="0">
                <a:solidFill>
                  <a:schemeClr val="accent1"/>
                </a:solidFill>
                <a:latin typeface="微软雅黑" panose="020B0503020204020204" pitchFamily="34" charset="-122"/>
                <a:ea typeface="微软雅黑" panose="020B0503020204020204" pitchFamily="34" charset="-122"/>
              </a:rPr>
              <a:t>发帖</a:t>
            </a:r>
            <a:r>
              <a:rPr lang="en-US" altLang="zh-CN" sz="2000" kern="0" dirty="0">
                <a:solidFill>
                  <a:schemeClr val="accent1"/>
                </a:solidFill>
                <a:latin typeface="微软雅黑" panose="020B0503020204020204" pitchFamily="34" charset="-122"/>
                <a:ea typeface="微软雅黑" panose="020B0503020204020204" pitchFamily="34" charset="-122"/>
              </a:rPr>
              <a:t>”</a:t>
            </a:r>
            <a:r>
              <a:rPr lang="zh-CN" altLang="en-US" sz="2000" kern="0" dirty="0">
                <a:solidFill>
                  <a:schemeClr val="accent1"/>
                </a:solidFill>
                <a:latin typeface="微软雅黑" panose="020B0503020204020204" pitchFamily="34" charset="-122"/>
                <a:ea typeface="微软雅黑" panose="020B0503020204020204" pitchFamily="34" charset="-122"/>
              </a:rPr>
              <a:t>进入帖子界面</a:t>
            </a:r>
            <a:endParaRPr lang="en-US" altLang="zh-CN" sz="2000" kern="0" dirty="0">
              <a:solidFill>
                <a:schemeClr val="accent1"/>
              </a:solidFill>
              <a:latin typeface="微软雅黑" panose="020B0503020204020204" pitchFamily="34" charset="-122"/>
              <a:ea typeface="微软雅黑" panose="020B0503020204020204" pitchFamily="34" charset="-122"/>
            </a:endParaRPr>
          </a:p>
        </p:txBody>
      </p:sp>
      <p:cxnSp>
        <p:nvCxnSpPr>
          <p:cNvPr id="21" name="Straight Connector 37"/>
          <p:cNvCxnSpPr>
            <a:endCxn id="22" idx="3"/>
          </p:cNvCxnSpPr>
          <p:nvPr/>
        </p:nvCxnSpPr>
        <p:spPr>
          <a:xfrm flipH="1">
            <a:off x="4235450" y="2163445"/>
            <a:ext cx="652145" cy="43751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628265" y="2247900"/>
            <a:ext cx="1607185"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可编辑自己想要的内容</a:t>
            </a:r>
            <a:endParaRPr lang="en-US" altLang="zh-CN" sz="2000" kern="0" dirty="0">
              <a:solidFill>
                <a:schemeClr val="accent1"/>
              </a:solidFill>
              <a:latin typeface="微软雅黑" panose="020B0503020204020204" pitchFamily="34" charset="-122"/>
              <a:ea typeface="微软雅黑" panose="020B0503020204020204" pitchFamily="34" charset="-122"/>
            </a:endParaRPr>
          </a:p>
        </p:txBody>
      </p:sp>
      <p:cxnSp>
        <p:nvCxnSpPr>
          <p:cNvPr id="4" name="Straight Connector 37"/>
          <p:cNvCxnSpPr>
            <a:endCxn id="22" idx="3"/>
          </p:cNvCxnSpPr>
          <p:nvPr/>
        </p:nvCxnSpPr>
        <p:spPr>
          <a:xfrm flipH="1" flipV="1">
            <a:off x="4235450" y="2600960"/>
            <a:ext cx="718820" cy="29083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cxnSp>
        <p:nvCxnSpPr>
          <p:cNvPr id="5" name="Straight Connector 37"/>
          <p:cNvCxnSpPr/>
          <p:nvPr/>
        </p:nvCxnSpPr>
        <p:spPr>
          <a:xfrm flipH="1">
            <a:off x="4225925" y="1501775"/>
            <a:ext cx="498475" cy="110236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8525510" y="3822065"/>
            <a:ext cx="1607185" cy="101346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说明了格式规范以及注意事项</a:t>
            </a:r>
            <a:endParaRPr lang="en-US" altLang="zh-CN" sz="2000" kern="0" dirty="0">
              <a:solidFill>
                <a:schemeClr val="accent1"/>
              </a:solidFill>
              <a:latin typeface="微软雅黑" panose="020B0503020204020204" pitchFamily="34" charset="-122"/>
              <a:ea typeface="微软雅黑" panose="020B0503020204020204" pitchFamily="34" charset="-122"/>
            </a:endParaRPr>
          </a:p>
        </p:txBody>
      </p:sp>
      <p:cxnSp>
        <p:nvCxnSpPr>
          <p:cNvPr id="9" name="Straight Connector 37"/>
          <p:cNvCxnSpPr>
            <a:endCxn id="8" idx="1"/>
          </p:cNvCxnSpPr>
          <p:nvPr/>
        </p:nvCxnSpPr>
        <p:spPr>
          <a:xfrm>
            <a:off x="6969760" y="3975735"/>
            <a:ext cx="1555750" cy="35306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4" fill="hold" nodeType="withEffect">
                                  <p:stCondLst>
                                    <p:cond delay="50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par>
                                <p:cTn id="11" presetID="22" presetClass="entr" presetSubtype="4"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par>
                                <p:cTn id="14" presetID="22" presetClass="entr" presetSubtype="4" fill="hold" nodeType="withEffect">
                                  <p:stCondLst>
                                    <p:cond delay="50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up)">
                                      <p:cBhvr>
                                        <p:cTn id="20" dur="500"/>
                                        <p:tgtEl>
                                          <p:spTgt spid="22"/>
                                        </p:tgtEl>
                                      </p:cBhvr>
                                    </p:animEffect>
                                  </p:childTnLst>
                                </p:cTn>
                              </p:par>
                              <p:par>
                                <p:cTn id="21" presetID="22" presetClass="entr" presetSubtype="4" fill="hold" nodeType="withEffect">
                                  <p:stCondLst>
                                    <p:cond delay="50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3633470" y="295275"/>
            <a:ext cx="2912110" cy="6171565"/>
          </a:xfrm>
          <a:prstGeom prst="rect">
            <a:avLst/>
          </a:prstGeom>
        </p:spPr>
      </p:pic>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界面原型设计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4" name="矩形 13"/>
          <p:cNvSpPr/>
          <p:nvPr/>
        </p:nvSpPr>
        <p:spPr>
          <a:xfrm>
            <a:off x="328295" y="2140585"/>
            <a:ext cx="2969895" cy="162877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点地图进入地图界面</a:t>
            </a:r>
            <a:endParaRPr lang="zh-CN" altLang="en-US" sz="2000" kern="0" dirty="0">
              <a:solidFill>
                <a:schemeClr val="accent1"/>
              </a:solidFill>
              <a:latin typeface="微软雅黑" panose="020B0503020204020204" pitchFamily="34" charset="-122"/>
              <a:ea typeface="微软雅黑" panose="020B0503020204020204" pitchFamily="34" charset="-122"/>
            </a:endParaRPr>
          </a:p>
          <a:p>
            <a:pPr lvl="0" algn="l" defTabSz="914400">
              <a:defRPr/>
            </a:pPr>
            <a:endParaRPr lang="zh-CN" altLang="en-US" sz="2000" kern="0" dirty="0">
              <a:solidFill>
                <a:schemeClr val="accent1"/>
              </a:solidFill>
              <a:latin typeface="微软雅黑" panose="020B0503020204020204" pitchFamily="34" charset="-122"/>
              <a:ea typeface="微软雅黑" panose="020B0503020204020204" pitchFamily="34" charset="-122"/>
            </a:endParaRPr>
          </a:p>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地图界面会标识出哪个部分经常出没哪种动物或有丰富种类的此植物</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sp>
        <p:nvSpPr>
          <p:cNvPr id="8" name="矩形 7"/>
          <p:cNvSpPr/>
          <p:nvPr/>
        </p:nvSpPr>
        <p:spPr>
          <a:xfrm>
            <a:off x="7104380" y="1543685"/>
            <a:ext cx="1607185" cy="193675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点击这个图标会显示物种，再点击可以跳转到动植物科普界面</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9" name="Straight Connector 37"/>
          <p:cNvCxnSpPr/>
          <p:nvPr/>
        </p:nvCxnSpPr>
        <p:spPr>
          <a:xfrm flipV="1">
            <a:off x="5483860" y="1894840"/>
            <a:ext cx="1560195" cy="63309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2"/>
          <a:stretch>
            <a:fillRect/>
          </a:stretch>
        </p:blipFill>
        <p:spPr>
          <a:xfrm>
            <a:off x="9229725" y="1369060"/>
            <a:ext cx="1552575" cy="771525"/>
          </a:xfrm>
          <a:prstGeom prst="rect">
            <a:avLst/>
          </a:prstGeom>
        </p:spPr>
      </p:pic>
      <p:pic>
        <p:nvPicPr>
          <p:cNvPr id="11" name="图片 10"/>
          <p:cNvPicPr>
            <a:picLocks noChangeAspect="1"/>
          </p:cNvPicPr>
          <p:nvPr/>
        </p:nvPicPr>
        <p:blipFill>
          <a:blip r:embed="rId3"/>
          <a:stretch>
            <a:fillRect/>
          </a:stretch>
        </p:blipFill>
        <p:spPr>
          <a:xfrm>
            <a:off x="9041130" y="2377440"/>
            <a:ext cx="1929765" cy="4089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4" fill="hold"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up)">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4598035" y="269240"/>
            <a:ext cx="2996565" cy="6443980"/>
          </a:xfrm>
          <a:prstGeom prst="rect">
            <a:avLst/>
          </a:prstGeom>
        </p:spPr>
      </p:pic>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界面原型设计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4" name="矩形 13"/>
          <p:cNvSpPr/>
          <p:nvPr/>
        </p:nvSpPr>
        <p:spPr>
          <a:xfrm>
            <a:off x="1694815" y="3075940"/>
            <a:ext cx="2106930"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a:t>
            </a:r>
            <a:r>
              <a:rPr lang="en-US" altLang="zh-CN" sz="2000" kern="0" dirty="0">
                <a:solidFill>
                  <a:schemeClr val="accent1"/>
                </a:solidFill>
                <a:latin typeface="微软雅黑" panose="020B0503020204020204" pitchFamily="34" charset="-122"/>
                <a:ea typeface="微软雅黑" panose="020B0503020204020204" pitchFamily="34" charset="-122"/>
              </a:rPr>
              <a:t>“</a:t>
            </a:r>
            <a:r>
              <a:rPr lang="zh-CN" altLang="en-US" sz="2000" kern="0" dirty="0">
                <a:solidFill>
                  <a:schemeClr val="accent1"/>
                </a:solidFill>
                <a:latin typeface="微软雅黑" panose="020B0503020204020204" pitchFamily="34" charset="-122"/>
                <a:ea typeface="微软雅黑" panose="020B0503020204020204" pitchFamily="34" charset="-122"/>
              </a:rPr>
              <a:t>我的</a:t>
            </a:r>
            <a:r>
              <a:rPr lang="en-US" altLang="zh-CN" sz="2000" kern="0" dirty="0">
                <a:solidFill>
                  <a:schemeClr val="accent1"/>
                </a:solidFill>
                <a:latin typeface="微软雅黑" panose="020B0503020204020204" pitchFamily="34" charset="-122"/>
                <a:ea typeface="微软雅黑" panose="020B0503020204020204" pitchFamily="34" charset="-122"/>
              </a:rPr>
              <a:t>”</a:t>
            </a:r>
            <a:r>
              <a:rPr lang="zh-CN" altLang="en-US" sz="2000" kern="0" dirty="0">
                <a:solidFill>
                  <a:schemeClr val="accent1"/>
                </a:solidFill>
                <a:latin typeface="微软雅黑" panose="020B0503020204020204" pitchFamily="34" charset="-122"/>
                <a:ea typeface="微软雅黑" panose="020B0503020204020204" pitchFamily="34" charset="-122"/>
              </a:rPr>
              <a:t>进入</a:t>
            </a:r>
            <a:endParaRPr lang="zh-CN" altLang="en-US" sz="2000" kern="0" dirty="0">
              <a:solidFill>
                <a:schemeClr val="accent1"/>
              </a:solidFill>
              <a:latin typeface="微软雅黑" panose="020B0503020204020204" pitchFamily="34" charset="-122"/>
              <a:ea typeface="微软雅黑" panose="020B0503020204020204" pitchFamily="34" charset="-122"/>
            </a:endParaRPr>
          </a:p>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个人信息界面</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界面原型设计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4" name="矩形 13"/>
          <p:cNvSpPr/>
          <p:nvPr/>
        </p:nvSpPr>
        <p:spPr>
          <a:xfrm>
            <a:off x="1694815" y="3075940"/>
            <a:ext cx="2106930" cy="397510"/>
          </a:xfrm>
          <a:prstGeom prst="rect">
            <a:avLst/>
          </a:prstGeom>
        </p:spPr>
        <p:txBody>
          <a:bodyPr wrap="square" lIns="91400" tIns="45699" rIns="91400" bIns="45699">
            <a:spAutoFit/>
          </a:bodyPr>
          <a:p>
            <a:pPr lvl="0" algn="l" defTabSz="914400">
              <a:defRPr/>
            </a:pPr>
            <a:r>
              <a:rPr lang="zh-CN" sz="2000" kern="0" dirty="0">
                <a:solidFill>
                  <a:schemeClr val="accent1"/>
                </a:solidFill>
                <a:latin typeface="微软雅黑" panose="020B0503020204020204" pitchFamily="34" charset="-122"/>
                <a:ea typeface="微软雅黑" panose="020B0503020204020204" pitchFamily="34" charset="-122"/>
              </a:rPr>
              <a:t>管理员审核界面</a:t>
            </a:r>
            <a:endParaRPr lang="zh-CN" sz="2000" kern="0" dirty="0">
              <a:solidFill>
                <a:schemeClr val="accent1"/>
              </a:solidFill>
              <a:latin typeface="微软雅黑" panose="020B0503020204020204" pitchFamily="34" charset="-122"/>
              <a:ea typeface="微软雅黑" panose="020B0503020204020204" pitchFamily="34" charset="-122"/>
            </a:endParaRPr>
          </a:p>
        </p:txBody>
      </p:sp>
      <p:pic>
        <p:nvPicPr>
          <p:cNvPr id="2" name="图片 -2147482548"/>
          <p:cNvPicPr>
            <a:picLocks noChangeAspect="1"/>
          </p:cNvPicPr>
          <p:nvPr>
            <p:custDataLst>
              <p:tags r:id="rId1"/>
            </p:custDataLst>
          </p:nvPr>
        </p:nvPicPr>
        <p:blipFill>
          <a:blip r:embed="rId2"/>
          <a:stretch>
            <a:fillRect/>
          </a:stretch>
        </p:blipFill>
        <p:spPr>
          <a:xfrm>
            <a:off x="4711700" y="441960"/>
            <a:ext cx="2768600" cy="597471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189355" y="269240"/>
            <a:ext cx="2842895" cy="529590"/>
            <a:chOff x="1873" y="424"/>
            <a:chExt cx="4477"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2" name="矩形 61"/>
            <p:cNvSpPr/>
            <p:nvPr/>
          </p:nvSpPr>
          <p:spPr>
            <a:xfrm>
              <a:off x="1984" y="535"/>
              <a:ext cx="4366" cy="723"/>
            </a:xfrm>
            <a:prstGeom prst="rect">
              <a:avLst/>
            </a:prstGeom>
          </p:spPr>
          <p:txBody>
            <a:bodyPr wrap="square" lIns="91400" tIns="45699" rIns="91400" bIns="45699">
              <a:spAutoFit/>
            </a:bodyPr>
            <a:p>
              <a:pPr lvl="0" defTabSz="914400">
                <a:defRPr/>
              </a:pPr>
              <a:r>
                <a:rPr lang="zh-CN" altLang="en-US" sz="2400" dirty="0">
                  <a:solidFill>
                    <a:schemeClr val="accent1"/>
                  </a:solidFill>
                  <a:latin typeface="微软雅黑" panose="020B0503020204020204" pitchFamily="34" charset="-122"/>
                  <a:ea typeface="微软雅黑" panose="020B0503020204020204" pitchFamily="34" charset="-122"/>
                  <a:sym typeface="+mn-ea"/>
                </a:rPr>
                <a:t>需求分析报告</a:t>
              </a:r>
              <a:endParaRPr lang="en-US" alt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4" name="矩形 3"/>
          <p:cNvSpPr/>
          <p:nvPr/>
        </p:nvSpPr>
        <p:spPr>
          <a:xfrm>
            <a:off x="9878695" y="6050280"/>
            <a:ext cx="1906270"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详情查看文件</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sp>
        <p:nvSpPr>
          <p:cNvPr id="5" name="矩形 4"/>
          <p:cNvSpPr/>
          <p:nvPr/>
        </p:nvSpPr>
        <p:spPr>
          <a:xfrm>
            <a:off x="1550670" y="1322070"/>
            <a:ext cx="8443595" cy="4003675"/>
          </a:xfrm>
          <a:prstGeom prst="rect">
            <a:avLst/>
          </a:prstGeom>
        </p:spPr>
        <p:txBody>
          <a:bodyPr wrap="square" lIns="91400" tIns="45699" rIns="91400" bIns="45699">
            <a:spAutoFit/>
          </a:bodyPr>
          <a:p>
            <a:pPr lvl="0" algn="l" defTabSz="914400">
              <a:lnSpc>
                <a:spcPct val="120000"/>
              </a:lnSpc>
              <a:defRPr/>
            </a:pPr>
            <a:r>
              <a:rPr sz="2800" kern="0" dirty="0">
                <a:solidFill>
                  <a:schemeClr val="accent1"/>
                </a:solidFill>
                <a:latin typeface="微软雅黑" panose="020B0503020204020204" pitchFamily="34" charset="-122"/>
                <a:ea typeface="微软雅黑" panose="020B0503020204020204" pitchFamily="34" charset="-122"/>
              </a:rPr>
              <a:t>投资方、开发方：</a:t>
            </a:r>
            <a:endParaRPr sz="2800" kern="0" dirty="0">
              <a:solidFill>
                <a:schemeClr val="accent1"/>
              </a:solidFill>
              <a:latin typeface="微软雅黑" panose="020B0503020204020204" pitchFamily="34" charset="-122"/>
              <a:ea typeface="微软雅黑" panose="020B0503020204020204" pitchFamily="34" charset="-122"/>
            </a:endParaRPr>
          </a:p>
          <a:p>
            <a:pPr lvl="0" algn="l" defTabSz="914400">
              <a:lnSpc>
                <a:spcPct val="120000"/>
              </a:lnSpc>
              <a:defRPr/>
            </a:pPr>
            <a:r>
              <a:rPr lang="en-US" sz="2000" kern="0" dirty="0">
                <a:solidFill>
                  <a:schemeClr val="accent1"/>
                </a:solidFill>
                <a:latin typeface="微软雅黑" panose="020B0503020204020204" pitchFamily="34" charset="-122"/>
                <a:ea typeface="微软雅黑" panose="020B0503020204020204" pitchFamily="34" charset="-122"/>
              </a:rPr>
              <a:t>	</a:t>
            </a:r>
            <a:r>
              <a:rPr sz="2000" kern="0" dirty="0">
                <a:solidFill>
                  <a:schemeClr val="accent1"/>
                </a:solidFill>
                <a:latin typeface="微软雅黑" panose="020B0503020204020204" pitchFamily="34" charset="-122"/>
                <a:ea typeface="微软雅黑" panose="020B0503020204020204" pitchFamily="34" charset="-122"/>
              </a:rPr>
              <a:t>G005小组</a:t>
            </a:r>
            <a:endParaRPr sz="2000" kern="0" dirty="0">
              <a:solidFill>
                <a:schemeClr val="accent1"/>
              </a:solidFill>
              <a:latin typeface="微软雅黑" panose="020B0503020204020204" pitchFamily="34" charset="-122"/>
              <a:ea typeface="微软雅黑" panose="020B0503020204020204" pitchFamily="34" charset="-122"/>
            </a:endParaRPr>
          </a:p>
          <a:p>
            <a:pPr lvl="0" algn="l" defTabSz="914400">
              <a:lnSpc>
                <a:spcPct val="120000"/>
              </a:lnSpc>
              <a:defRPr/>
            </a:pPr>
            <a:r>
              <a:rPr sz="2800" kern="0" dirty="0">
                <a:solidFill>
                  <a:schemeClr val="accent1"/>
                </a:solidFill>
                <a:latin typeface="微软雅黑" panose="020B0503020204020204" pitchFamily="34" charset="-122"/>
                <a:ea typeface="微软雅黑" panose="020B0503020204020204" pitchFamily="34" charset="-122"/>
              </a:rPr>
              <a:t>支持机构：</a:t>
            </a:r>
            <a:endParaRPr sz="2800" kern="0" dirty="0">
              <a:solidFill>
                <a:schemeClr val="accent1"/>
              </a:solidFill>
              <a:latin typeface="微软雅黑" panose="020B0503020204020204" pitchFamily="34" charset="-122"/>
              <a:ea typeface="微软雅黑" panose="020B0503020204020204" pitchFamily="34" charset="-122"/>
            </a:endParaRPr>
          </a:p>
          <a:p>
            <a:pPr lvl="0" algn="l" defTabSz="914400">
              <a:lnSpc>
                <a:spcPct val="120000"/>
              </a:lnSpc>
              <a:defRPr/>
            </a:pPr>
            <a:r>
              <a:rPr lang="en-US" sz="2000" kern="0" dirty="0">
                <a:solidFill>
                  <a:schemeClr val="accent1"/>
                </a:solidFill>
                <a:latin typeface="微软雅黑" panose="020B0503020204020204" pitchFamily="34" charset="-122"/>
                <a:ea typeface="微软雅黑" panose="020B0503020204020204" pitchFamily="34" charset="-122"/>
              </a:rPr>
              <a:t>	</a:t>
            </a:r>
            <a:r>
              <a:rPr sz="2000" kern="0" dirty="0">
                <a:solidFill>
                  <a:schemeClr val="accent1"/>
                </a:solidFill>
                <a:latin typeface="微软雅黑" panose="020B0503020204020204" pitchFamily="34" charset="-122"/>
                <a:ea typeface="微软雅黑" panose="020B0503020204020204" pitchFamily="34" charset="-122"/>
              </a:rPr>
              <a:t>浙大城市学院</a:t>
            </a:r>
            <a:endParaRPr sz="2000" kern="0" dirty="0">
              <a:solidFill>
                <a:schemeClr val="accent1"/>
              </a:solidFill>
              <a:latin typeface="微软雅黑" panose="020B0503020204020204" pitchFamily="34" charset="-122"/>
              <a:ea typeface="微软雅黑" panose="020B0503020204020204" pitchFamily="34" charset="-122"/>
            </a:endParaRPr>
          </a:p>
          <a:p>
            <a:pPr lvl="0" algn="l" defTabSz="914400">
              <a:lnSpc>
                <a:spcPct val="120000"/>
              </a:lnSpc>
              <a:defRPr/>
            </a:pPr>
            <a:r>
              <a:rPr sz="2800" kern="0" dirty="0">
                <a:solidFill>
                  <a:schemeClr val="accent1"/>
                </a:solidFill>
                <a:latin typeface="微软雅黑" panose="020B0503020204020204" pitchFamily="34" charset="-122"/>
                <a:ea typeface="微软雅黑" panose="020B0503020204020204" pitchFamily="34" charset="-122"/>
              </a:rPr>
              <a:t>当然用户</a:t>
            </a:r>
            <a:r>
              <a:rPr lang="zh-CN" sz="2800" kern="0" dirty="0">
                <a:solidFill>
                  <a:schemeClr val="accent1"/>
                </a:solidFill>
                <a:latin typeface="微软雅黑" panose="020B0503020204020204" pitchFamily="34" charset="-122"/>
                <a:ea typeface="微软雅黑" panose="020B0503020204020204" pitchFamily="34" charset="-122"/>
              </a:rPr>
              <a:t>代表</a:t>
            </a:r>
            <a:r>
              <a:rPr sz="2800" kern="0" dirty="0">
                <a:solidFill>
                  <a:schemeClr val="accent1"/>
                </a:solidFill>
                <a:latin typeface="微软雅黑" panose="020B0503020204020204" pitchFamily="34" charset="-122"/>
                <a:ea typeface="微软雅黑" panose="020B0503020204020204" pitchFamily="34" charset="-122"/>
              </a:rPr>
              <a:t>：</a:t>
            </a:r>
            <a:endParaRPr sz="2800" kern="0" dirty="0">
              <a:solidFill>
                <a:schemeClr val="accent1"/>
              </a:solidFill>
              <a:latin typeface="微软雅黑" panose="020B0503020204020204" pitchFamily="34" charset="-122"/>
              <a:ea typeface="微软雅黑" panose="020B0503020204020204" pitchFamily="34" charset="-122"/>
            </a:endParaRPr>
          </a:p>
          <a:p>
            <a:pPr lvl="0" algn="l" defTabSz="914400">
              <a:lnSpc>
                <a:spcPct val="120000"/>
              </a:lnSpc>
              <a:defRPr/>
            </a:pPr>
            <a:r>
              <a:rPr lang="en-US" sz="2000" kern="0" dirty="0">
                <a:solidFill>
                  <a:schemeClr val="accent1"/>
                </a:solidFill>
                <a:latin typeface="微软雅黑" panose="020B0503020204020204" pitchFamily="34" charset="-122"/>
                <a:ea typeface="微软雅黑" panose="020B0503020204020204" pitchFamily="34" charset="-122"/>
              </a:rPr>
              <a:t>	</a:t>
            </a:r>
            <a:r>
              <a:rPr sz="2000" kern="0" dirty="0">
                <a:solidFill>
                  <a:schemeClr val="accent1"/>
                </a:solidFill>
                <a:latin typeface="微软雅黑" panose="020B0503020204020204" pitchFamily="34" charset="-122"/>
                <a:ea typeface="微软雅黑" panose="020B0503020204020204" pitchFamily="34" charset="-122"/>
              </a:rPr>
              <a:t>杨枨老师</a:t>
            </a:r>
            <a:endParaRPr sz="2000" kern="0" dirty="0">
              <a:solidFill>
                <a:schemeClr val="accent1"/>
              </a:solidFill>
              <a:latin typeface="微软雅黑" panose="020B0503020204020204" pitchFamily="34" charset="-122"/>
              <a:ea typeface="微软雅黑" panose="020B0503020204020204" pitchFamily="34" charset="-122"/>
            </a:endParaRPr>
          </a:p>
          <a:p>
            <a:pPr lvl="0" algn="l" defTabSz="914400">
              <a:lnSpc>
                <a:spcPct val="120000"/>
              </a:lnSpc>
              <a:defRPr/>
            </a:pPr>
            <a:r>
              <a:rPr sz="2800" kern="0" dirty="0">
                <a:solidFill>
                  <a:schemeClr val="accent1"/>
                </a:solidFill>
                <a:latin typeface="微软雅黑" panose="020B0503020204020204" pitchFamily="34" charset="-122"/>
                <a:ea typeface="微软雅黑" panose="020B0503020204020204" pitchFamily="34" charset="-122"/>
              </a:rPr>
              <a:t>典型用户</a:t>
            </a:r>
            <a:r>
              <a:rPr lang="zh-CN" sz="2800" kern="0" dirty="0">
                <a:solidFill>
                  <a:schemeClr val="accent1"/>
                </a:solidFill>
                <a:latin typeface="微软雅黑" panose="020B0503020204020204" pitchFamily="34" charset="-122"/>
                <a:ea typeface="微软雅黑" panose="020B0503020204020204" pitchFamily="34" charset="-122"/>
              </a:rPr>
              <a:t>代表</a:t>
            </a:r>
            <a:r>
              <a:rPr sz="2800" kern="0" dirty="0">
                <a:solidFill>
                  <a:schemeClr val="accent1"/>
                </a:solidFill>
                <a:latin typeface="微软雅黑" panose="020B0503020204020204" pitchFamily="34" charset="-122"/>
                <a:ea typeface="微软雅黑" panose="020B0503020204020204" pitchFamily="34" charset="-122"/>
              </a:rPr>
              <a:t>：</a:t>
            </a:r>
            <a:endParaRPr sz="2800" kern="0" dirty="0">
              <a:solidFill>
                <a:schemeClr val="accent1"/>
              </a:solidFill>
              <a:latin typeface="微软雅黑" panose="020B0503020204020204" pitchFamily="34" charset="-122"/>
              <a:ea typeface="微软雅黑" panose="020B0503020204020204" pitchFamily="34" charset="-122"/>
            </a:endParaRPr>
          </a:p>
          <a:p>
            <a:pPr lvl="0" algn="l" defTabSz="914400">
              <a:lnSpc>
                <a:spcPct val="120000"/>
              </a:lnSpc>
              <a:defRPr/>
            </a:pPr>
            <a:r>
              <a:rPr lang="en-US" sz="2000" kern="0" dirty="0">
                <a:solidFill>
                  <a:schemeClr val="accent1"/>
                </a:solidFill>
                <a:latin typeface="微软雅黑" panose="020B0503020204020204" pitchFamily="34" charset="-122"/>
                <a:ea typeface="微软雅黑" panose="020B0503020204020204" pitchFamily="34" charset="-122"/>
              </a:rPr>
              <a:t>	</a:t>
            </a:r>
            <a:r>
              <a:rPr sz="2000" kern="0" dirty="0">
                <a:solidFill>
                  <a:schemeClr val="accent1"/>
                </a:solidFill>
                <a:latin typeface="微软雅黑" panose="020B0503020204020204" pitchFamily="34" charset="-122"/>
                <a:ea typeface="微软雅黑" panose="020B0503020204020204" pitchFamily="34" charset="-122"/>
              </a:rPr>
              <a:t>黄依豪、李东泽、梁晓勇、</a:t>
            </a:r>
            <a:endParaRPr sz="2000" kern="0" dirty="0">
              <a:solidFill>
                <a:schemeClr val="accent1"/>
              </a:solidFill>
              <a:latin typeface="微软雅黑" panose="020B0503020204020204" pitchFamily="34" charset="-122"/>
              <a:ea typeface="微软雅黑" panose="020B0503020204020204" pitchFamily="34" charset="-122"/>
            </a:endParaRPr>
          </a:p>
          <a:p>
            <a:pPr lvl="0" algn="l" defTabSz="914400">
              <a:lnSpc>
                <a:spcPct val="120000"/>
              </a:lnSpc>
              <a:defRPr/>
            </a:pPr>
            <a:r>
              <a:rPr lang="en-US" sz="2000" kern="0" dirty="0">
                <a:solidFill>
                  <a:schemeClr val="accent1"/>
                </a:solidFill>
                <a:latin typeface="微软雅黑" panose="020B0503020204020204" pitchFamily="34" charset="-122"/>
                <a:ea typeface="微软雅黑" panose="020B0503020204020204" pitchFamily="34" charset="-122"/>
              </a:rPr>
              <a:t>	</a:t>
            </a:r>
            <a:r>
              <a:rPr sz="2000" kern="0" dirty="0">
                <a:solidFill>
                  <a:schemeClr val="accent1"/>
                </a:solidFill>
                <a:latin typeface="微软雅黑" panose="020B0503020204020204" pitchFamily="34" charset="-122"/>
                <a:ea typeface="微软雅黑" panose="020B0503020204020204" pitchFamily="34" charset="-122"/>
              </a:rPr>
              <a:t>黄浩、侯永、顾博宇</a:t>
            </a:r>
            <a:endParaRPr sz="2000" kern="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178840" y="1029902"/>
            <a:ext cx="2149351" cy="21505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00" tIns="45699" rIns="91400" bIns="45699" rtlCol="0" anchor="ctr"/>
          <a:lstStyle/>
          <a:p>
            <a:pPr algn="ctr"/>
            <a:endParaRPr lang="zh-CN" altLang="en-US" sz="2400"/>
          </a:p>
        </p:txBody>
      </p:sp>
      <p:sp>
        <p:nvSpPr>
          <p:cNvPr id="36" name="TextBox 59"/>
          <p:cNvSpPr txBox="1">
            <a:spLocks noChangeArrowheads="1"/>
          </p:cNvSpPr>
          <p:nvPr/>
        </p:nvSpPr>
        <p:spPr bwMode="auto">
          <a:xfrm>
            <a:off x="830507" y="1419279"/>
            <a:ext cx="2846014" cy="1224524"/>
          </a:xfrm>
          <a:prstGeom prst="rect">
            <a:avLst/>
          </a:prstGeom>
          <a:noFill/>
          <a:ln>
            <a:noFill/>
          </a:ln>
        </p:spPr>
        <p:txBody>
          <a:bodyPr wrap="square" lIns="91400" tIns="45699" rIns="91400" bIns="4569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3765">
              <a:lnSpc>
                <a:spcPct val="120000"/>
              </a:lnSpc>
              <a:defRPr/>
            </a:pPr>
            <a:r>
              <a:rPr lang="zh-CN" altLang="en-US" sz="3730" b="1" kern="0" dirty="0">
                <a:solidFill>
                  <a:schemeClr val="bg1">
                    <a:lumMod val="95000"/>
                  </a:schemeClr>
                </a:solidFill>
                <a:latin typeface="微软雅黑" panose="020B0503020204020204" pitchFamily="34" charset="-122"/>
                <a:ea typeface="微软雅黑" panose="020B0503020204020204" pitchFamily="34" charset="-122"/>
              </a:rPr>
              <a:t>目录</a:t>
            </a:r>
            <a:r>
              <a:rPr lang="zh-CN" altLang="en-US" sz="3200" b="1" kern="0" dirty="0">
                <a:solidFill>
                  <a:schemeClr val="bg1">
                    <a:lumMod val="95000"/>
                  </a:schemeClr>
                </a:solidFill>
                <a:latin typeface="微软雅黑" panose="020B0503020204020204" pitchFamily="34" charset="-122"/>
                <a:ea typeface="微软雅黑" panose="020B0503020204020204" pitchFamily="34" charset="-122"/>
              </a:rPr>
              <a:t> </a:t>
            </a:r>
            <a:endParaRPr lang="en-US" altLang="zh-CN" sz="3200" b="1" kern="0" dirty="0">
              <a:solidFill>
                <a:schemeClr val="bg1">
                  <a:lumMod val="95000"/>
                </a:schemeClr>
              </a:solidFill>
              <a:latin typeface="微软雅黑" panose="020B0503020204020204" pitchFamily="34" charset="-122"/>
              <a:ea typeface="微软雅黑" panose="020B0503020204020204" pitchFamily="34" charset="-122"/>
            </a:endParaRPr>
          </a:p>
          <a:p>
            <a:pPr algn="ctr" defTabSz="913765">
              <a:lnSpc>
                <a:spcPct val="120000"/>
              </a:lnSpc>
              <a:defRPr/>
            </a:pPr>
            <a:r>
              <a:rPr lang="en-US" altLang="zh-CN" sz="2400" kern="0" dirty="0">
                <a:solidFill>
                  <a:schemeClr val="bg1">
                    <a:lumMod val="95000"/>
                  </a:schemeClr>
                </a:solidFill>
                <a:latin typeface="微软雅黑" panose="020B0503020204020204" pitchFamily="34" charset="-122"/>
                <a:ea typeface="微软雅黑" panose="020B0503020204020204" pitchFamily="34" charset="-122"/>
              </a:rPr>
              <a:t>Contents</a:t>
            </a:r>
            <a:endParaRPr lang="en-US" altLang="ko-KR" sz="2400" kern="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7" name="任意多边形 36"/>
          <p:cNvSpPr/>
          <p:nvPr/>
        </p:nvSpPr>
        <p:spPr>
          <a:xfrm>
            <a:off x="-11134" y="4048123"/>
            <a:ext cx="12233163" cy="1271902"/>
          </a:xfrm>
          <a:custGeom>
            <a:avLst/>
            <a:gdLst>
              <a:gd name="connsiteX0" fmla="*/ 0 w 12721389"/>
              <a:gd name="connsiteY0" fmla="*/ 532365 h 1078137"/>
              <a:gd name="connsiteX1" fmla="*/ 3593431 w 12721389"/>
              <a:gd name="connsiteY1" fmla="*/ 51102 h 1078137"/>
              <a:gd name="connsiteX2" fmla="*/ 7908758 w 12721389"/>
              <a:gd name="connsiteY2" fmla="*/ 1077797 h 1078137"/>
              <a:gd name="connsiteX3" fmla="*/ 11774905 w 12721389"/>
              <a:gd name="connsiteY3" fmla="*/ 163397 h 1078137"/>
              <a:gd name="connsiteX4" fmla="*/ 12721389 w 12721389"/>
              <a:gd name="connsiteY4" fmla="*/ 35060 h 1078137"/>
              <a:gd name="connsiteX0-1" fmla="*/ 0 w 12721389"/>
              <a:gd name="connsiteY0-2" fmla="*/ 532365 h 1078137"/>
              <a:gd name="connsiteX1-3" fmla="*/ 3593431 w 12721389"/>
              <a:gd name="connsiteY1-4" fmla="*/ 51102 h 1078137"/>
              <a:gd name="connsiteX2-5" fmla="*/ 7908758 w 12721389"/>
              <a:gd name="connsiteY2-6" fmla="*/ 1077797 h 1078137"/>
              <a:gd name="connsiteX3-7" fmla="*/ 11774905 w 12721389"/>
              <a:gd name="connsiteY3-8" fmla="*/ 163397 h 1078137"/>
              <a:gd name="connsiteX4-9" fmla="*/ 12721389 w 12721389"/>
              <a:gd name="connsiteY4-10" fmla="*/ 35060 h 1078137"/>
              <a:gd name="connsiteX0-11" fmla="*/ 0 w 12721389"/>
              <a:gd name="connsiteY0-12" fmla="*/ 503854 h 1049626"/>
              <a:gd name="connsiteX1-13" fmla="*/ 3593431 w 12721389"/>
              <a:gd name="connsiteY1-14" fmla="*/ 22591 h 1049626"/>
              <a:gd name="connsiteX2-15" fmla="*/ 7908758 w 12721389"/>
              <a:gd name="connsiteY2-16" fmla="*/ 1049286 h 1049626"/>
              <a:gd name="connsiteX3-17" fmla="*/ 11774905 w 12721389"/>
              <a:gd name="connsiteY3-18" fmla="*/ 134886 h 1049626"/>
              <a:gd name="connsiteX4-19" fmla="*/ 12721389 w 12721389"/>
              <a:gd name="connsiteY4-20" fmla="*/ 6549 h 1049626"/>
              <a:gd name="connsiteX0-21" fmla="*/ 0 w 12368463"/>
              <a:gd name="connsiteY0-22" fmla="*/ 498433 h 1044197"/>
              <a:gd name="connsiteX1-23" fmla="*/ 3593431 w 12368463"/>
              <a:gd name="connsiteY1-24" fmla="*/ 17170 h 1044197"/>
              <a:gd name="connsiteX2-25" fmla="*/ 7908758 w 12368463"/>
              <a:gd name="connsiteY2-26" fmla="*/ 1043865 h 1044197"/>
              <a:gd name="connsiteX3-27" fmla="*/ 11774905 w 12368463"/>
              <a:gd name="connsiteY3-28" fmla="*/ 129465 h 1044197"/>
              <a:gd name="connsiteX4-29" fmla="*/ 12368463 w 12368463"/>
              <a:gd name="connsiteY4-30" fmla="*/ 113423 h 1044197"/>
              <a:gd name="connsiteX0-31" fmla="*/ 0 w 12368463"/>
              <a:gd name="connsiteY0-32" fmla="*/ 498433 h 1044197"/>
              <a:gd name="connsiteX1-33" fmla="*/ 3593431 w 12368463"/>
              <a:gd name="connsiteY1-34" fmla="*/ 17170 h 1044197"/>
              <a:gd name="connsiteX2-35" fmla="*/ 7908758 w 12368463"/>
              <a:gd name="connsiteY2-36" fmla="*/ 1043865 h 1044197"/>
              <a:gd name="connsiteX3-37" fmla="*/ 11774905 w 12368463"/>
              <a:gd name="connsiteY3-38" fmla="*/ 129465 h 1044197"/>
              <a:gd name="connsiteX4-39" fmla="*/ 12368463 w 12368463"/>
              <a:gd name="connsiteY4-40" fmla="*/ 113423 h 1044197"/>
              <a:gd name="connsiteX0-41" fmla="*/ 0 w 12368463"/>
              <a:gd name="connsiteY0-42" fmla="*/ 498433 h 1045860"/>
              <a:gd name="connsiteX1-43" fmla="*/ 3593431 w 12368463"/>
              <a:gd name="connsiteY1-44" fmla="*/ 17170 h 1045860"/>
              <a:gd name="connsiteX2-45" fmla="*/ 7908758 w 12368463"/>
              <a:gd name="connsiteY2-46" fmla="*/ 1043865 h 1045860"/>
              <a:gd name="connsiteX3-47" fmla="*/ 11357810 w 12368463"/>
              <a:gd name="connsiteY3-48" fmla="*/ 273844 h 1045860"/>
              <a:gd name="connsiteX4-49" fmla="*/ 12368463 w 12368463"/>
              <a:gd name="connsiteY4-50" fmla="*/ 113423 h 1045860"/>
              <a:gd name="connsiteX0-51" fmla="*/ 0 w 12368463"/>
              <a:gd name="connsiteY0-52" fmla="*/ 503294 h 1146765"/>
              <a:gd name="connsiteX1-53" fmla="*/ 3593431 w 12368463"/>
              <a:gd name="connsiteY1-54" fmla="*/ 22031 h 1146765"/>
              <a:gd name="connsiteX2-55" fmla="*/ 8855242 w 12368463"/>
              <a:gd name="connsiteY2-56" fmla="*/ 1144979 h 1146765"/>
              <a:gd name="connsiteX3-57" fmla="*/ 11357810 w 12368463"/>
              <a:gd name="connsiteY3-58" fmla="*/ 278705 h 1146765"/>
              <a:gd name="connsiteX4-59" fmla="*/ 12368463 w 12368463"/>
              <a:gd name="connsiteY4-60" fmla="*/ 118284 h 1146765"/>
              <a:gd name="connsiteX0-61" fmla="*/ 0 w 12368463"/>
              <a:gd name="connsiteY0-62" fmla="*/ 503294 h 1157827"/>
              <a:gd name="connsiteX1-63" fmla="*/ 3593431 w 12368463"/>
              <a:gd name="connsiteY1-64" fmla="*/ 22031 h 1157827"/>
              <a:gd name="connsiteX2-65" fmla="*/ 8855242 w 12368463"/>
              <a:gd name="connsiteY2-66" fmla="*/ 1144979 h 1157827"/>
              <a:gd name="connsiteX3-67" fmla="*/ 11357810 w 12368463"/>
              <a:gd name="connsiteY3-68" fmla="*/ 599547 h 1157827"/>
              <a:gd name="connsiteX4-69" fmla="*/ 12368463 w 12368463"/>
              <a:gd name="connsiteY4-70" fmla="*/ 118284 h 1157827"/>
              <a:gd name="connsiteX0-71" fmla="*/ 0 w 12368463"/>
              <a:gd name="connsiteY0-72" fmla="*/ 503294 h 1161527"/>
              <a:gd name="connsiteX1-73" fmla="*/ 3593431 w 12368463"/>
              <a:gd name="connsiteY1-74" fmla="*/ 22031 h 1161527"/>
              <a:gd name="connsiteX2-75" fmla="*/ 8855242 w 12368463"/>
              <a:gd name="connsiteY2-76" fmla="*/ 1144979 h 1161527"/>
              <a:gd name="connsiteX3-77" fmla="*/ 11357810 w 12368463"/>
              <a:gd name="connsiteY3-78" fmla="*/ 599547 h 1161527"/>
              <a:gd name="connsiteX4-79" fmla="*/ 12368463 w 12368463"/>
              <a:gd name="connsiteY4-80" fmla="*/ 118284 h 1161527"/>
              <a:gd name="connsiteX0-81" fmla="*/ 0 w 12609094"/>
              <a:gd name="connsiteY0-82" fmla="*/ 503294 h 1157530"/>
              <a:gd name="connsiteX1-83" fmla="*/ 3593431 w 12609094"/>
              <a:gd name="connsiteY1-84" fmla="*/ 22031 h 1157530"/>
              <a:gd name="connsiteX2-85" fmla="*/ 8855242 w 12609094"/>
              <a:gd name="connsiteY2-86" fmla="*/ 1144979 h 1157530"/>
              <a:gd name="connsiteX3-87" fmla="*/ 11357810 w 12609094"/>
              <a:gd name="connsiteY3-88" fmla="*/ 599547 h 1157530"/>
              <a:gd name="connsiteX4-89" fmla="*/ 12609094 w 12609094"/>
              <a:gd name="connsiteY4-90" fmla="*/ 198494 h 1157530"/>
              <a:gd name="connsiteX0-91" fmla="*/ 0 w 12609094"/>
              <a:gd name="connsiteY0-92" fmla="*/ 503294 h 1157530"/>
              <a:gd name="connsiteX1-93" fmla="*/ 3593431 w 12609094"/>
              <a:gd name="connsiteY1-94" fmla="*/ 22031 h 1157530"/>
              <a:gd name="connsiteX2-95" fmla="*/ 8855242 w 12609094"/>
              <a:gd name="connsiteY2-96" fmla="*/ 1144979 h 1157530"/>
              <a:gd name="connsiteX3-97" fmla="*/ 11357810 w 12609094"/>
              <a:gd name="connsiteY3-98" fmla="*/ 599547 h 1157530"/>
              <a:gd name="connsiteX4-99" fmla="*/ 12609094 w 12609094"/>
              <a:gd name="connsiteY4-100" fmla="*/ 198494 h 1157530"/>
              <a:gd name="connsiteX0-101" fmla="*/ 0 w 12609094"/>
              <a:gd name="connsiteY0-102" fmla="*/ 503294 h 1157530"/>
              <a:gd name="connsiteX1-103" fmla="*/ 3593431 w 12609094"/>
              <a:gd name="connsiteY1-104" fmla="*/ 22031 h 1157530"/>
              <a:gd name="connsiteX2-105" fmla="*/ 8678779 w 12609094"/>
              <a:gd name="connsiteY2-106" fmla="*/ 1144979 h 1157530"/>
              <a:gd name="connsiteX3-107" fmla="*/ 11357810 w 12609094"/>
              <a:gd name="connsiteY3-108" fmla="*/ 599547 h 1157530"/>
              <a:gd name="connsiteX4-109" fmla="*/ 12609094 w 12609094"/>
              <a:gd name="connsiteY4-110" fmla="*/ 198494 h 1157530"/>
              <a:gd name="connsiteX0-111" fmla="*/ 0 w 12609094"/>
              <a:gd name="connsiteY0-112" fmla="*/ 503294 h 1145790"/>
              <a:gd name="connsiteX1-113" fmla="*/ 3593431 w 12609094"/>
              <a:gd name="connsiteY1-114" fmla="*/ 22031 h 1145790"/>
              <a:gd name="connsiteX2-115" fmla="*/ 8678779 w 12609094"/>
              <a:gd name="connsiteY2-116" fmla="*/ 1144979 h 1145790"/>
              <a:gd name="connsiteX3-117" fmla="*/ 12609094 w 12609094"/>
              <a:gd name="connsiteY3-118" fmla="*/ 198494 h 1145790"/>
              <a:gd name="connsiteX0-119" fmla="*/ 0 w 12609094"/>
              <a:gd name="connsiteY0-120" fmla="*/ 458098 h 1100219"/>
              <a:gd name="connsiteX1-121" fmla="*/ 4010526 w 12609094"/>
              <a:gd name="connsiteY1-122" fmla="*/ 24961 h 1100219"/>
              <a:gd name="connsiteX2-123" fmla="*/ 8678779 w 12609094"/>
              <a:gd name="connsiteY2-124" fmla="*/ 1099783 h 1100219"/>
              <a:gd name="connsiteX3-125" fmla="*/ 12609094 w 12609094"/>
              <a:gd name="connsiteY3-126" fmla="*/ 153298 h 1100219"/>
              <a:gd name="connsiteX0-127" fmla="*/ 0 w 12609094"/>
              <a:gd name="connsiteY0-128" fmla="*/ 459006 h 1117160"/>
              <a:gd name="connsiteX1-129" fmla="*/ 4010526 w 12609094"/>
              <a:gd name="connsiteY1-130" fmla="*/ 25869 h 1117160"/>
              <a:gd name="connsiteX2-131" fmla="*/ 8999621 w 12609094"/>
              <a:gd name="connsiteY2-132" fmla="*/ 1116733 h 1117160"/>
              <a:gd name="connsiteX3-133" fmla="*/ 12609094 w 12609094"/>
              <a:gd name="connsiteY3-134" fmla="*/ 154206 h 1117160"/>
              <a:gd name="connsiteX0-135" fmla="*/ 0 w 12288251"/>
              <a:gd name="connsiteY0-136" fmla="*/ 459006 h 1118949"/>
              <a:gd name="connsiteX1-137" fmla="*/ 4010526 w 12288251"/>
              <a:gd name="connsiteY1-138" fmla="*/ 25869 h 1118949"/>
              <a:gd name="connsiteX2-139" fmla="*/ 8999621 w 12288251"/>
              <a:gd name="connsiteY2-140" fmla="*/ 1116733 h 1118949"/>
              <a:gd name="connsiteX3-141" fmla="*/ 12288251 w 12288251"/>
              <a:gd name="connsiteY3-142" fmla="*/ 298585 h 1118949"/>
              <a:gd name="connsiteX0-143" fmla="*/ 0 w 12288251"/>
              <a:gd name="connsiteY0-144" fmla="*/ 459006 h 1119678"/>
              <a:gd name="connsiteX1-145" fmla="*/ 4010526 w 12288251"/>
              <a:gd name="connsiteY1-146" fmla="*/ 25869 h 1119678"/>
              <a:gd name="connsiteX2-147" fmla="*/ 8999621 w 12288251"/>
              <a:gd name="connsiteY2-148" fmla="*/ 1116733 h 1119678"/>
              <a:gd name="connsiteX3-149" fmla="*/ 12288251 w 12288251"/>
              <a:gd name="connsiteY3-150" fmla="*/ 298585 h 1119678"/>
              <a:gd name="connsiteX0-151" fmla="*/ 0 w 12336378"/>
              <a:gd name="connsiteY0-152" fmla="*/ 459006 h 1119678"/>
              <a:gd name="connsiteX1-153" fmla="*/ 4010526 w 12336378"/>
              <a:gd name="connsiteY1-154" fmla="*/ 25869 h 1119678"/>
              <a:gd name="connsiteX2-155" fmla="*/ 8999621 w 12336378"/>
              <a:gd name="connsiteY2-156" fmla="*/ 1116733 h 1119678"/>
              <a:gd name="connsiteX3-157" fmla="*/ 12336378 w 12336378"/>
              <a:gd name="connsiteY3-158" fmla="*/ 298585 h 1119678"/>
              <a:gd name="connsiteX0-159" fmla="*/ 0 w 12336378"/>
              <a:gd name="connsiteY0-160" fmla="*/ 459006 h 1119864"/>
              <a:gd name="connsiteX1-161" fmla="*/ 4010526 w 12336378"/>
              <a:gd name="connsiteY1-162" fmla="*/ 25869 h 1119864"/>
              <a:gd name="connsiteX2-163" fmla="*/ 8999621 w 12336378"/>
              <a:gd name="connsiteY2-164" fmla="*/ 1116733 h 1119864"/>
              <a:gd name="connsiteX3-165" fmla="*/ 12336378 w 12336378"/>
              <a:gd name="connsiteY3-166" fmla="*/ 298585 h 1119864"/>
              <a:gd name="connsiteX0-167" fmla="*/ 0 w 12336378"/>
              <a:gd name="connsiteY0-168" fmla="*/ 459920 h 1136723"/>
              <a:gd name="connsiteX1-169" fmla="*/ 4010526 w 12336378"/>
              <a:gd name="connsiteY1-170" fmla="*/ 26783 h 1136723"/>
              <a:gd name="connsiteX2-171" fmla="*/ 9160042 w 12336378"/>
              <a:gd name="connsiteY2-172" fmla="*/ 1133689 h 1136723"/>
              <a:gd name="connsiteX3-173" fmla="*/ 12336378 w 12336378"/>
              <a:gd name="connsiteY3-174" fmla="*/ 299499 h 1136723"/>
              <a:gd name="connsiteX0-175" fmla="*/ 0 w 12336378"/>
              <a:gd name="connsiteY0-176" fmla="*/ 489883 h 1167372"/>
              <a:gd name="connsiteX1-177" fmla="*/ 3930315 w 12336378"/>
              <a:gd name="connsiteY1-178" fmla="*/ 24662 h 1167372"/>
              <a:gd name="connsiteX2-179" fmla="*/ 9160042 w 12336378"/>
              <a:gd name="connsiteY2-180" fmla="*/ 1163652 h 1167372"/>
              <a:gd name="connsiteX3-181" fmla="*/ 12336378 w 12336378"/>
              <a:gd name="connsiteY3-182" fmla="*/ 329462 h 1167372"/>
              <a:gd name="connsiteX0-183" fmla="*/ 0 w 12336378"/>
              <a:gd name="connsiteY0-184" fmla="*/ 489883 h 1167372"/>
              <a:gd name="connsiteX1-185" fmla="*/ 3930315 w 12336378"/>
              <a:gd name="connsiteY1-186" fmla="*/ 24662 h 1167372"/>
              <a:gd name="connsiteX2-187" fmla="*/ 9160042 w 12336378"/>
              <a:gd name="connsiteY2-188" fmla="*/ 1163652 h 1167372"/>
              <a:gd name="connsiteX3-189" fmla="*/ 12336378 w 12336378"/>
              <a:gd name="connsiteY3-190" fmla="*/ 329462 h 1167372"/>
              <a:gd name="connsiteX0-191" fmla="*/ 0 w 12336378"/>
              <a:gd name="connsiteY0-192" fmla="*/ 489883 h 1166384"/>
              <a:gd name="connsiteX1-193" fmla="*/ 3930315 w 12336378"/>
              <a:gd name="connsiteY1-194" fmla="*/ 24662 h 1166384"/>
              <a:gd name="connsiteX2-195" fmla="*/ 9160042 w 12336378"/>
              <a:gd name="connsiteY2-196" fmla="*/ 1163652 h 1166384"/>
              <a:gd name="connsiteX3-197" fmla="*/ 12336378 w 12336378"/>
              <a:gd name="connsiteY3-198" fmla="*/ 329462 h 1166384"/>
              <a:gd name="connsiteX0-199" fmla="*/ 0 w 12256167"/>
              <a:gd name="connsiteY0-200" fmla="*/ 489883 h 1168885"/>
              <a:gd name="connsiteX1-201" fmla="*/ 3930315 w 12256167"/>
              <a:gd name="connsiteY1-202" fmla="*/ 24662 h 1168885"/>
              <a:gd name="connsiteX2-203" fmla="*/ 9160042 w 12256167"/>
              <a:gd name="connsiteY2-204" fmla="*/ 1163652 h 1168885"/>
              <a:gd name="connsiteX3-205" fmla="*/ 12256167 w 12256167"/>
              <a:gd name="connsiteY3-206" fmla="*/ 425715 h 1168885"/>
              <a:gd name="connsiteX0-207" fmla="*/ 0 w 12240125"/>
              <a:gd name="connsiteY0-208" fmla="*/ 238646 h 1254532"/>
              <a:gd name="connsiteX1-209" fmla="*/ 3914273 w 12240125"/>
              <a:gd name="connsiteY1-210" fmla="*/ 110309 h 1254532"/>
              <a:gd name="connsiteX2-211" fmla="*/ 9144000 w 12240125"/>
              <a:gd name="connsiteY2-212" fmla="*/ 1249299 h 1254532"/>
              <a:gd name="connsiteX3-213" fmla="*/ 12240125 w 12240125"/>
              <a:gd name="connsiteY3-214" fmla="*/ 511362 h 1254532"/>
              <a:gd name="connsiteX0-215" fmla="*/ 0 w 12240125"/>
              <a:gd name="connsiteY0-216" fmla="*/ 259219 h 1275890"/>
              <a:gd name="connsiteX1-217" fmla="*/ 3978441 w 12240125"/>
              <a:gd name="connsiteY1-218" fmla="*/ 98798 h 1275890"/>
              <a:gd name="connsiteX2-219" fmla="*/ 9144000 w 12240125"/>
              <a:gd name="connsiteY2-220" fmla="*/ 1269872 h 1275890"/>
              <a:gd name="connsiteX3-221" fmla="*/ 12240125 w 12240125"/>
              <a:gd name="connsiteY3-222" fmla="*/ 531935 h 1275890"/>
              <a:gd name="connsiteX0-223" fmla="*/ 0 w 12240125"/>
              <a:gd name="connsiteY0-224" fmla="*/ 259219 h 1271902"/>
              <a:gd name="connsiteX1-225" fmla="*/ 3978441 w 12240125"/>
              <a:gd name="connsiteY1-226" fmla="*/ 98798 h 1271902"/>
              <a:gd name="connsiteX2-227" fmla="*/ 9144000 w 12240125"/>
              <a:gd name="connsiteY2-228" fmla="*/ 1269872 h 1271902"/>
              <a:gd name="connsiteX3-229" fmla="*/ 12240125 w 12240125"/>
              <a:gd name="connsiteY3-230" fmla="*/ 531935 h 1271902"/>
              <a:gd name="connsiteX0-231" fmla="*/ 0 w 12240125"/>
              <a:gd name="connsiteY0-232" fmla="*/ 259219 h 1271902"/>
              <a:gd name="connsiteX1-233" fmla="*/ 3978441 w 12240125"/>
              <a:gd name="connsiteY1-234" fmla="*/ 98798 h 1271902"/>
              <a:gd name="connsiteX2-235" fmla="*/ 8999621 w 12240125"/>
              <a:gd name="connsiteY2-236" fmla="*/ 1269872 h 1271902"/>
              <a:gd name="connsiteX3-237" fmla="*/ 12240125 w 12240125"/>
              <a:gd name="connsiteY3-238" fmla="*/ 531935 h 1271902"/>
            </a:gdLst>
            <a:ahLst/>
            <a:cxnLst>
              <a:cxn ang="0">
                <a:pos x="connsiteX0-1" y="connsiteY0-2"/>
              </a:cxn>
              <a:cxn ang="0">
                <a:pos x="connsiteX1-3" y="connsiteY1-4"/>
              </a:cxn>
              <a:cxn ang="0">
                <a:pos x="connsiteX2-5" y="connsiteY2-6"/>
              </a:cxn>
              <a:cxn ang="0">
                <a:pos x="connsiteX3-7" y="connsiteY3-8"/>
              </a:cxn>
            </a:cxnLst>
            <a:rect l="l" t="t" r="r" b="b"/>
            <a:pathLst>
              <a:path w="12240125" h="1271902">
                <a:moveTo>
                  <a:pt x="0" y="259219"/>
                </a:moveTo>
                <a:cubicBezTo>
                  <a:pt x="1137652" y="-26865"/>
                  <a:pt x="2478504" y="-69644"/>
                  <a:pt x="3978441" y="98798"/>
                </a:cubicBezTo>
                <a:cubicBezTo>
                  <a:pt x="5478378" y="267240"/>
                  <a:pt x="7606632" y="1229768"/>
                  <a:pt x="8999621" y="1269872"/>
                </a:cubicBezTo>
                <a:cubicBezTo>
                  <a:pt x="10392610" y="1309976"/>
                  <a:pt x="11902573" y="745162"/>
                  <a:pt x="12240125" y="531935"/>
                </a:cubicBezTo>
              </a:path>
            </a:pathLst>
          </a:custGeom>
          <a:noFill/>
          <a:ln w="28575">
            <a:solidFill>
              <a:srgbClr val="3F404B"/>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91400" tIns="45699" rIns="91400" bIns="45699" rtlCol="0" anchor="ctr"/>
          <a:lstStyle/>
          <a:p>
            <a:pPr algn="ctr"/>
            <a:endParaRPr lang="zh-CN" altLang="en-US" sz="2400"/>
          </a:p>
        </p:txBody>
      </p:sp>
      <p:sp>
        <p:nvSpPr>
          <p:cNvPr id="48" name="Oval 4"/>
          <p:cNvSpPr/>
          <p:nvPr/>
        </p:nvSpPr>
        <p:spPr>
          <a:xfrm>
            <a:off x="3172860" y="3809754"/>
            <a:ext cx="480730" cy="4831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lumMod val="95000"/>
                  </a:schemeClr>
                </a:solidFill>
              </a:rPr>
              <a:t>1</a:t>
            </a:r>
            <a:endParaRPr lang="en-US" sz="3200" dirty="0">
              <a:solidFill>
                <a:schemeClr val="bg1">
                  <a:lumMod val="95000"/>
                </a:schemeClr>
              </a:solidFill>
            </a:endParaRPr>
          </a:p>
        </p:txBody>
      </p:sp>
      <p:sp>
        <p:nvSpPr>
          <p:cNvPr id="53" name="Oval 4"/>
          <p:cNvSpPr/>
          <p:nvPr/>
        </p:nvSpPr>
        <p:spPr>
          <a:xfrm>
            <a:off x="6107406" y="4430891"/>
            <a:ext cx="480730" cy="4831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lumMod val="95000"/>
                  </a:schemeClr>
                </a:solidFill>
              </a:rPr>
              <a:t>2</a:t>
            </a:r>
            <a:endParaRPr lang="en-US" sz="3200" dirty="0">
              <a:solidFill>
                <a:schemeClr val="bg1">
                  <a:lumMod val="95000"/>
                </a:schemeClr>
              </a:solidFill>
            </a:endParaRPr>
          </a:p>
        </p:txBody>
      </p:sp>
      <p:sp>
        <p:nvSpPr>
          <p:cNvPr id="56" name="Oval 4"/>
          <p:cNvSpPr/>
          <p:nvPr/>
        </p:nvSpPr>
        <p:spPr>
          <a:xfrm>
            <a:off x="8893792" y="5084427"/>
            <a:ext cx="480730" cy="4831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lumMod val="95000"/>
                  </a:schemeClr>
                </a:solidFill>
              </a:rPr>
              <a:t>3</a:t>
            </a:r>
            <a:endParaRPr lang="en-US" sz="3200" dirty="0">
              <a:solidFill>
                <a:schemeClr val="bg1">
                  <a:lumMod val="95000"/>
                </a:schemeClr>
              </a:solidFill>
            </a:endParaRPr>
          </a:p>
        </p:txBody>
      </p:sp>
      <p:sp>
        <p:nvSpPr>
          <p:cNvPr id="61" name="矩形 60"/>
          <p:cNvSpPr/>
          <p:nvPr/>
        </p:nvSpPr>
        <p:spPr>
          <a:xfrm>
            <a:off x="2255305" y="4371864"/>
            <a:ext cx="2315210" cy="779145"/>
          </a:xfrm>
          <a:prstGeom prst="rect">
            <a:avLst/>
          </a:prstGeom>
        </p:spPr>
        <p:txBody>
          <a:bodyPr wrap="none" lIns="91400" tIns="45699" rIns="91400" bIns="45699">
            <a:spAutoFit/>
          </a:bodyPr>
          <a:lstStyle/>
          <a:p>
            <a:pPr algn="ctr">
              <a:lnSpc>
                <a:spcPct val="130000"/>
              </a:lnSpc>
              <a:defRPr/>
            </a:pPr>
            <a:r>
              <a:rPr lang="en-US" altLang="zh-CN" sz="16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PART 01</a:t>
            </a:r>
            <a:endParaRPr lang="en-US" altLang="zh-CN" sz="16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lvl="0" defTabSz="914400">
              <a:defRPr/>
            </a:pPr>
            <a:r>
              <a:rPr lang="zh-CN" altLang="en-US" sz="2400" b="1" dirty="0">
                <a:solidFill>
                  <a:schemeClr val="accent1"/>
                </a:solidFill>
                <a:latin typeface="微软雅黑" panose="020B0503020204020204" pitchFamily="34" charset="-122"/>
                <a:ea typeface="微软雅黑" panose="020B0503020204020204" pitchFamily="34" charset="-122"/>
              </a:rPr>
              <a:t>评审表逐步展示</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sp>
        <p:nvSpPr>
          <p:cNvPr id="62" name="矩形 61"/>
          <p:cNvSpPr/>
          <p:nvPr/>
        </p:nvSpPr>
        <p:spPr>
          <a:xfrm>
            <a:off x="5647662" y="5026119"/>
            <a:ext cx="1400810" cy="779145"/>
          </a:xfrm>
          <a:prstGeom prst="rect">
            <a:avLst/>
          </a:prstGeom>
        </p:spPr>
        <p:txBody>
          <a:bodyPr wrap="none" lIns="91400" tIns="45699" rIns="91400" bIns="45699">
            <a:spAutoFit/>
          </a:bodyPr>
          <a:lstStyle/>
          <a:p>
            <a:pPr algn="ctr">
              <a:lnSpc>
                <a:spcPct val="130000"/>
              </a:lnSpc>
              <a:defRPr/>
            </a:pPr>
            <a:r>
              <a:rPr lang="en-US" altLang="zh-CN" sz="16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PART 02</a:t>
            </a:r>
            <a:endParaRPr lang="en-US" altLang="zh-CN" sz="16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lvl="0" algn="ctr" defTabSz="914400">
              <a:defRPr/>
            </a:pPr>
            <a:r>
              <a:rPr lang="zh-CN" altLang="en-US" sz="2400" b="1" dirty="0">
                <a:solidFill>
                  <a:schemeClr val="accent1"/>
                </a:solidFill>
                <a:latin typeface="微软雅黑" panose="020B0503020204020204" pitchFamily="34" charset="-122"/>
                <a:ea typeface="微软雅黑" panose="020B0503020204020204" pitchFamily="34" charset="-122"/>
                <a:sym typeface="+mn-ea"/>
              </a:rPr>
              <a:t>参考文献</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sp>
        <p:nvSpPr>
          <p:cNvPr id="63" name="矩形 62"/>
          <p:cNvSpPr/>
          <p:nvPr/>
        </p:nvSpPr>
        <p:spPr>
          <a:xfrm>
            <a:off x="8433531" y="4246589"/>
            <a:ext cx="1400810" cy="779145"/>
          </a:xfrm>
          <a:prstGeom prst="rect">
            <a:avLst/>
          </a:prstGeom>
        </p:spPr>
        <p:txBody>
          <a:bodyPr wrap="none" lIns="91400" tIns="45699" rIns="91400" bIns="45699">
            <a:spAutoFit/>
          </a:bodyPr>
          <a:lstStyle/>
          <a:p>
            <a:pPr algn="ctr">
              <a:lnSpc>
                <a:spcPct val="130000"/>
              </a:lnSpc>
              <a:defRPr/>
            </a:pPr>
            <a:r>
              <a:rPr lang="en-US" altLang="zh-CN" sz="16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PART 03</a:t>
            </a:r>
            <a:endParaRPr lang="en-US" altLang="zh-CN" sz="16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lvl="0" algn="ctr" defTabSz="914400">
              <a:defRPr/>
            </a:pPr>
            <a:r>
              <a:rPr lang="zh-CN" altLang="en-US" sz="2400" b="1" kern="0" dirty="0">
                <a:solidFill>
                  <a:schemeClr val="accent1"/>
                </a:solidFill>
                <a:latin typeface="微软雅黑" panose="020B0503020204020204" pitchFamily="34" charset="-122"/>
                <a:ea typeface="微软雅黑" panose="020B0503020204020204" pitchFamily="34" charset="-122"/>
                <a:sym typeface="+mn-ea"/>
              </a:rPr>
              <a:t>小组分工</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sp>
        <p:nvSpPr>
          <p:cNvPr id="71" name="TextBox 70"/>
          <p:cNvSpPr txBox="1"/>
          <p:nvPr/>
        </p:nvSpPr>
        <p:spPr>
          <a:xfrm>
            <a:off x="15669497" y="8397551"/>
            <a:ext cx="1107915" cy="461494"/>
          </a:xfrm>
          <a:prstGeom prst="rect">
            <a:avLst/>
          </a:prstGeom>
          <a:noFill/>
        </p:spPr>
        <p:txBody>
          <a:bodyPr wrap="none" lIns="91400" tIns="45699" rIns="91400" bIns="45699" rtlCol="0">
            <a:spAutoFit/>
          </a:bodyPr>
          <a:lstStyle/>
          <a:p>
            <a:r>
              <a:rPr lang="zh-CN" altLang="en-US" sz="2400" dirty="0"/>
              <a:t>延时符</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1+#ppt_w/2"/>
                                          </p:val>
                                        </p:tav>
                                        <p:tav tm="100000">
                                          <p:val>
                                            <p:strVal val="#ppt_x"/>
                                          </p:val>
                                        </p:tav>
                                      </p:tavLst>
                                    </p:anim>
                                    <p:anim calcmode="lin" valueType="num">
                                      <p:cBhvr additive="base">
                                        <p:cTn id="8" dur="500" fill="hold"/>
                                        <p:tgtEl>
                                          <p:spTgt spid="3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25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par>
                          <p:cTn id="13" fill="hold">
                            <p:stCondLst>
                              <p:cond delay="1250"/>
                            </p:stCondLst>
                            <p:childTnLst>
                              <p:par>
                                <p:cTn id="14" presetID="22" presetClass="entr" presetSubtype="8" fill="hold" grpId="0" nodeType="after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wipe(left)">
                                      <p:cBhvr>
                                        <p:cTn id="16" dur="10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6" fill="hold" grpId="0" nodeType="clickEffect">
                                  <p:stCondLst>
                                    <p:cond delay="0"/>
                                  </p:stCondLst>
                                  <p:childTnLst>
                                    <p:set>
                                      <p:cBhvr>
                                        <p:cTn id="20" dur="1" fill="hold">
                                          <p:stCondLst>
                                            <p:cond delay="0"/>
                                          </p:stCondLst>
                                        </p:cTn>
                                        <p:tgtEl>
                                          <p:spTgt spid="48"/>
                                        </p:tgtEl>
                                        <p:attrNameLst>
                                          <p:attrName>style.visibility</p:attrName>
                                        </p:attrNameLst>
                                      </p:cBhvr>
                                      <p:to>
                                        <p:strVal val="visible"/>
                                      </p:to>
                                    </p:set>
                                    <p:anim calcmode="lin" valueType="num">
                                      <p:cBhvr additive="base">
                                        <p:cTn id="21" dur="500" fill="hold"/>
                                        <p:tgtEl>
                                          <p:spTgt spid="48"/>
                                        </p:tgtEl>
                                        <p:attrNameLst>
                                          <p:attrName>ppt_x</p:attrName>
                                        </p:attrNameLst>
                                      </p:cBhvr>
                                      <p:tavLst>
                                        <p:tav tm="0">
                                          <p:val>
                                            <p:strVal val="1+#ppt_w/2"/>
                                          </p:val>
                                        </p:tav>
                                        <p:tav tm="100000">
                                          <p:val>
                                            <p:strVal val="#ppt_x"/>
                                          </p:val>
                                        </p:tav>
                                      </p:tavLst>
                                    </p:anim>
                                    <p:anim calcmode="lin" valueType="num">
                                      <p:cBhvr additive="base">
                                        <p:cTn id="22" dur="500" fill="hold"/>
                                        <p:tgtEl>
                                          <p:spTgt spid="48"/>
                                        </p:tgtEl>
                                        <p:attrNameLst>
                                          <p:attrName>ppt_y</p:attrName>
                                        </p:attrNameLst>
                                      </p:cBhvr>
                                      <p:tavLst>
                                        <p:tav tm="0">
                                          <p:val>
                                            <p:strVal val="1+#ppt_h/2"/>
                                          </p:val>
                                        </p:tav>
                                        <p:tav tm="100000">
                                          <p:val>
                                            <p:strVal val="#ppt_y"/>
                                          </p:val>
                                        </p:tav>
                                      </p:tavLst>
                                    </p:anim>
                                  </p:childTnLst>
                                </p:cTn>
                              </p:par>
                              <p:par>
                                <p:cTn id="23" presetID="2" presetClass="entr" presetSubtype="6"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anim calcmode="lin" valueType="num">
                                      <p:cBhvr additive="base">
                                        <p:cTn id="25" dur="500" fill="hold"/>
                                        <p:tgtEl>
                                          <p:spTgt spid="53"/>
                                        </p:tgtEl>
                                        <p:attrNameLst>
                                          <p:attrName>ppt_x</p:attrName>
                                        </p:attrNameLst>
                                      </p:cBhvr>
                                      <p:tavLst>
                                        <p:tav tm="0">
                                          <p:val>
                                            <p:strVal val="1+#ppt_w/2"/>
                                          </p:val>
                                        </p:tav>
                                        <p:tav tm="100000">
                                          <p:val>
                                            <p:strVal val="#ppt_x"/>
                                          </p:val>
                                        </p:tav>
                                      </p:tavLst>
                                    </p:anim>
                                    <p:anim calcmode="lin" valueType="num">
                                      <p:cBhvr additive="base">
                                        <p:cTn id="26" dur="500" fill="hold"/>
                                        <p:tgtEl>
                                          <p:spTgt spid="53"/>
                                        </p:tgtEl>
                                        <p:attrNameLst>
                                          <p:attrName>ppt_y</p:attrName>
                                        </p:attrNameLst>
                                      </p:cBhvr>
                                      <p:tavLst>
                                        <p:tav tm="0">
                                          <p:val>
                                            <p:strVal val="1+#ppt_h/2"/>
                                          </p:val>
                                        </p:tav>
                                        <p:tav tm="100000">
                                          <p:val>
                                            <p:strVal val="#ppt_y"/>
                                          </p:val>
                                        </p:tav>
                                      </p:tavLst>
                                    </p:anim>
                                  </p:childTnLst>
                                </p:cTn>
                              </p:par>
                              <p:par>
                                <p:cTn id="27" presetID="2" presetClass="entr" presetSubtype="6"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anim calcmode="lin" valueType="num">
                                      <p:cBhvr additive="base">
                                        <p:cTn id="29" dur="500" fill="hold"/>
                                        <p:tgtEl>
                                          <p:spTgt spid="56"/>
                                        </p:tgtEl>
                                        <p:attrNameLst>
                                          <p:attrName>ppt_x</p:attrName>
                                        </p:attrNameLst>
                                      </p:cBhvr>
                                      <p:tavLst>
                                        <p:tav tm="0">
                                          <p:val>
                                            <p:strVal val="1+#ppt_w/2"/>
                                          </p:val>
                                        </p:tav>
                                        <p:tav tm="100000">
                                          <p:val>
                                            <p:strVal val="#ppt_x"/>
                                          </p:val>
                                        </p:tav>
                                      </p:tavLst>
                                    </p:anim>
                                    <p:anim calcmode="lin" valueType="num">
                                      <p:cBhvr additive="base">
                                        <p:cTn id="30" dur="500" fill="hold"/>
                                        <p:tgtEl>
                                          <p:spTgt spid="56"/>
                                        </p:tgtEl>
                                        <p:attrNameLst>
                                          <p:attrName>ppt_y</p:attrName>
                                        </p:attrNameLst>
                                      </p:cBhvr>
                                      <p:tavLst>
                                        <p:tav tm="0">
                                          <p:val>
                                            <p:strVal val="1+#ppt_h/2"/>
                                          </p:val>
                                        </p:tav>
                                        <p:tav tm="100000">
                                          <p:val>
                                            <p:strVal val="#ppt_y"/>
                                          </p:val>
                                        </p:tav>
                                      </p:tavLst>
                                    </p:anim>
                                  </p:childTnLst>
                                </p:cTn>
                              </p:par>
                              <p:par>
                                <p:cTn id="31" presetID="53" presetClass="entr" presetSubtype="16" fill="hold" grpId="0" nodeType="withEffect">
                                  <p:stCondLst>
                                    <p:cond delay="1000"/>
                                  </p:stCondLst>
                                  <p:childTnLst>
                                    <p:set>
                                      <p:cBhvr>
                                        <p:cTn id="32" dur="1" fill="hold">
                                          <p:stCondLst>
                                            <p:cond delay="0"/>
                                          </p:stCondLst>
                                        </p:cTn>
                                        <p:tgtEl>
                                          <p:spTgt spid="61"/>
                                        </p:tgtEl>
                                        <p:attrNameLst>
                                          <p:attrName>style.visibility</p:attrName>
                                        </p:attrNameLst>
                                      </p:cBhvr>
                                      <p:to>
                                        <p:strVal val="visible"/>
                                      </p:to>
                                    </p:set>
                                    <p:anim calcmode="lin" valueType="num">
                                      <p:cBhvr>
                                        <p:cTn id="33" dur="500" fill="hold"/>
                                        <p:tgtEl>
                                          <p:spTgt spid="61"/>
                                        </p:tgtEl>
                                        <p:attrNameLst>
                                          <p:attrName>ppt_w</p:attrName>
                                        </p:attrNameLst>
                                      </p:cBhvr>
                                      <p:tavLst>
                                        <p:tav tm="0">
                                          <p:val>
                                            <p:fltVal val="0"/>
                                          </p:val>
                                        </p:tav>
                                        <p:tav tm="100000">
                                          <p:val>
                                            <p:strVal val="#ppt_w"/>
                                          </p:val>
                                        </p:tav>
                                      </p:tavLst>
                                    </p:anim>
                                    <p:anim calcmode="lin" valueType="num">
                                      <p:cBhvr>
                                        <p:cTn id="34" dur="500" fill="hold"/>
                                        <p:tgtEl>
                                          <p:spTgt spid="61"/>
                                        </p:tgtEl>
                                        <p:attrNameLst>
                                          <p:attrName>ppt_h</p:attrName>
                                        </p:attrNameLst>
                                      </p:cBhvr>
                                      <p:tavLst>
                                        <p:tav tm="0">
                                          <p:val>
                                            <p:fltVal val="0"/>
                                          </p:val>
                                        </p:tav>
                                        <p:tav tm="100000">
                                          <p:val>
                                            <p:strVal val="#ppt_h"/>
                                          </p:val>
                                        </p:tav>
                                      </p:tavLst>
                                    </p:anim>
                                    <p:animEffect transition="in" filter="fade">
                                      <p:cBhvr>
                                        <p:cTn id="35" dur="500"/>
                                        <p:tgtEl>
                                          <p:spTgt spid="61"/>
                                        </p:tgtEl>
                                      </p:cBhvr>
                                    </p:animEffect>
                                  </p:childTnLst>
                                </p:cTn>
                              </p:par>
                              <p:par>
                                <p:cTn id="36" presetID="53" presetClass="entr" presetSubtype="16" fill="hold" grpId="0" nodeType="withEffect">
                                  <p:stCondLst>
                                    <p:cond delay="1000"/>
                                  </p:stCondLst>
                                  <p:childTnLst>
                                    <p:set>
                                      <p:cBhvr>
                                        <p:cTn id="37" dur="1" fill="hold">
                                          <p:stCondLst>
                                            <p:cond delay="0"/>
                                          </p:stCondLst>
                                        </p:cTn>
                                        <p:tgtEl>
                                          <p:spTgt spid="62"/>
                                        </p:tgtEl>
                                        <p:attrNameLst>
                                          <p:attrName>style.visibility</p:attrName>
                                        </p:attrNameLst>
                                      </p:cBhvr>
                                      <p:to>
                                        <p:strVal val="visible"/>
                                      </p:to>
                                    </p:set>
                                    <p:anim calcmode="lin" valueType="num">
                                      <p:cBhvr>
                                        <p:cTn id="38" dur="500" fill="hold"/>
                                        <p:tgtEl>
                                          <p:spTgt spid="62"/>
                                        </p:tgtEl>
                                        <p:attrNameLst>
                                          <p:attrName>ppt_w</p:attrName>
                                        </p:attrNameLst>
                                      </p:cBhvr>
                                      <p:tavLst>
                                        <p:tav tm="0">
                                          <p:val>
                                            <p:fltVal val="0"/>
                                          </p:val>
                                        </p:tav>
                                        <p:tav tm="100000">
                                          <p:val>
                                            <p:strVal val="#ppt_w"/>
                                          </p:val>
                                        </p:tav>
                                      </p:tavLst>
                                    </p:anim>
                                    <p:anim calcmode="lin" valueType="num">
                                      <p:cBhvr>
                                        <p:cTn id="39" dur="500" fill="hold"/>
                                        <p:tgtEl>
                                          <p:spTgt spid="62"/>
                                        </p:tgtEl>
                                        <p:attrNameLst>
                                          <p:attrName>ppt_h</p:attrName>
                                        </p:attrNameLst>
                                      </p:cBhvr>
                                      <p:tavLst>
                                        <p:tav tm="0">
                                          <p:val>
                                            <p:fltVal val="0"/>
                                          </p:val>
                                        </p:tav>
                                        <p:tav tm="100000">
                                          <p:val>
                                            <p:strVal val="#ppt_h"/>
                                          </p:val>
                                        </p:tav>
                                      </p:tavLst>
                                    </p:anim>
                                    <p:animEffect transition="in" filter="fade">
                                      <p:cBhvr>
                                        <p:cTn id="40" dur="500"/>
                                        <p:tgtEl>
                                          <p:spTgt spid="62"/>
                                        </p:tgtEl>
                                      </p:cBhvr>
                                    </p:animEffect>
                                  </p:childTnLst>
                                </p:cTn>
                              </p:par>
                              <p:par>
                                <p:cTn id="41" presetID="53" presetClass="entr" presetSubtype="16" fill="hold" grpId="0" nodeType="withEffect">
                                  <p:stCondLst>
                                    <p:cond delay="1000"/>
                                  </p:stCondLst>
                                  <p:childTnLst>
                                    <p:set>
                                      <p:cBhvr>
                                        <p:cTn id="42" dur="1" fill="hold">
                                          <p:stCondLst>
                                            <p:cond delay="0"/>
                                          </p:stCondLst>
                                        </p:cTn>
                                        <p:tgtEl>
                                          <p:spTgt spid="63"/>
                                        </p:tgtEl>
                                        <p:attrNameLst>
                                          <p:attrName>style.visibility</p:attrName>
                                        </p:attrNameLst>
                                      </p:cBhvr>
                                      <p:to>
                                        <p:strVal val="visible"/>
                                      </p:to>
                                    </p:set>
                                    <p:anim calcmode="lin" valueType="num">
                                      <p:cBhvr>
                                        <p:cTn id="43" dur="500" fill="hold"/>
                                        <p:tgtEl>
                                          <p:spTgt spid="63"/>
                                        </p:tgtEl>
                                        <p:attrNameLst>
                                          <p:attrName>ppt_w</p:attrName>
                                        </p:attrNameLst>
                                      </p:cBhvr>
                                      <p:tavLst>
                                        <p:tav tm="0">
                                          <p:val>
                                            <p:fltVal val="0"/>
                                          </p:val>
                                        </p:tav>
                                        <p:tav tm="100000">
                                          <p:val>
                                            <p:strVal val="#ppt_w"/>
                                          </p:val>
                                        </p:tav>
                                      </p:tavLst>
                                    </p:anim>
                                    <p:anim calcmode="lin" valueType="num">
                                      <p:cBhvr>
                                        <p:cTn id="44" dur="500" fill="hold"/>
                                        <p:tgtEl>
                                          <p:spTgt spid="63"/>
                                        </p:tgtEl>
                                        <p:attrNameLst>
                                          <p:attrName>ppt_h</p:attrName>
                                        </p:attrNameLst>
                                      </p:cBhvr>
                                      <p:tavLst>
                                        <p:tav tm="0">
                                          <p:val>
                                            <p:fltVal val="0"/>
                                          </p:val>
                                        </p:tav>
                                        <p:tav tm="100000">
                                          <p:val>
                                            <p:strVal val="#ppt_h"/>
                                          </p:val>
                                        </p:tav>
                                      </p:tavLst>
                                    </p:anim>
                                    <p:animEffect transition="in" filter="fade">
                                      <p:cBhvr>
                                        <p:cTn id="45" dur="500"/>
                                        <p:tgtEl>
                                          <p:spTgt spid="63"/>
                                        </p:tgtEl>
                                      </p:cBhvr>
                                    </p:animEffec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71"/>
                                        </p:tgtEl>
                                        <p:attrNameLst>
                                          <p:attrName>style.visibility</p:attrName>
                                        </p:attrNameLst>
                                      </p:cBhvr>
                                      <p:to>
                                        <p:strVal val="visible"/>
                                      </p:to>
                                    </p:set>
                                    <p:animEffect transition="in" filter="fade">
                                      <p:cBhvr>
                                        <p:cTn id="49" dur="125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p:bldP spid="37" grpId="0" bldLvl="0" animBg="1"/>
      <p:bldP spid="48" grpId="0" bldLvl="0" animBg="1"/>
      <p:bldP spid="53" grpId="0" bldLvl="0" animBg="1"/>
      <p:bldP spid="56" grpId="0" bldLvl="0" animBg="1"/>
      <p:bldP spid="61" grpId="0"/>
      <p:bldP spid="62" grpId="0"/>
      <p:bldP spid="63" grpId="0"/>
      <p:bldP spid="7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189355" y="269240"/>
            <a:ext cx="2842895" cy="529590"/>
            <a:chOff x="1873" y="424"/>
            <a:chExt cx="4477"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2" name="矩形 61"/>
            <p:cNvSpPr/>
            <p:nvPr/>
          </p:nvSpPr>
          <p:spPr>
            <a:xfrm>
              <a:off x="1984" y="535"/>
              <a:ext cx="4366" cy="723"/>
            </a:xfrm>
            <a:prstGeom prst="rect">
              <a:avLst/>
            </a:prstGeom>
          </p:spPr>
          <p:txBody>
            <a:bodyPr wrap="square" lIns="91400" tIns="45699" rIns="91400" bIns="45699">
              <a:spAutoFit/>
            </a:bodyPr>
            <a:p>
              <a:pPr lvl="0" defTabSz="914400">
                <a:defRPr/>
              </a:pPr>
              <a:r>
                <a:rPr lang="zh-CN" altLang="en-US" sz="2400" dirty="0">
                  <a:solidFill>
                    <a:schemeClr val="accent1"/>
                  </a:solidFill>
                  <a:latin typeface="微软雅黑" panose="020B0503020204020204" pitchFamily="34" charset="-122"/>
                  <a:ea typeface="微软雅黑" panose="020B0503020204020204" pitchFamily="34" charset="-122"/>
                  <a:sym typeface="+mn-ea"/>
                </a:rPr>
                <a:t>需求说明报告</a:t>
              </a:r>
              <a:endParaRPr lang="en-US" alt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4" name="矩形 3"/>
          <p:cNvSpPr/>
          <p:nvPr/>
        </p:nvSpPr>
        <p:spPr>
          <a:xfrm>
            <a:off x="9878695" y="6050280"/>
            <a:ext cx="1906270"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详情查看文件</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161155" y="431800"/>
            <a:ext cx="3869055" cy="5993765"/>
          </a:xfrm>
          <a:prstGeom prst="rect">
            <a:avLst/>
          </a:prstGeom>
        </p:spPr>
      </p:pic>
      <p:pic>
        <p:nvPicPr>
          <p:cNvPr id="3" name="图片 2"/>
          <p:cNvPicPr>
            <a:picLocks noChangeAspect="1"/>
          </p:cNvPicPr>
          <p:nvPr/>
        </p:nvPicPr>
        <p:blipFill>
          <a:blip r:embed="rId2"/>
          <a:stretch>
            <a:fillRect/>
          </a:stretch>
        </p:blipFill>
        <p:spPr>
          <a:xfrm>
            <a:off x="3558540" y="1009015"/>
            <a:ext cx="5514975" cy="4705350"/>
          </a:xfrm>
          <a:prstGeom prst="rect">
            <a:avLst/>
          </a:prstGeom>
        </p:spPr>
      </p:pic>
      <p:pic>
        <p:nvPicPr>
          <p:cNvPr id="6" name="图片 5"/>
          <p:cNvPicPr>
            <a:picLocks noChangeAspect="1"/>
          </p:cNvPicPr>
          <p:nvPr/>
        </p:nvPicPr>
        <p:blipFill>
          <a:blip r:embed="rId3"/>
          <a:stretch>
            <a:fillRect/>
          </a:stretch>
        </p:blipFill>
        <p:spPr>
          <a:xfrm>
            <a:off x="4084320" y="431800"/>
            <a:ext cx="4025265" cy="59937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13"/>
          <p:cNvSpPr txBox="1"/>
          <p:nvPr/>
        </p:nvSpPr>
        <p:spPr>
          <a:xfrm>
            <a:off x="944880" y="1682115"/>
            <a:ext cx="2813050" cy="1212215"/>
          </a:xfrm>
          <a:prstGeom prst="rect">
            <a:avLst/>
          </a:prstGeom>
        </p:spPr>
        <p:txBody>
          <a:bodyPr lIns="91424" tIns="45713" rIns="91424" bIns="45713" anchor="ctr">
            <a:normAutofit lnSpcReduction="20000"/>
          </a:bodyPr>
          <a:lstStyle/>
          <a:p>
            <a:pPr algn="l">
              <a:lnSpc>
                <a:spcPct val="110000"/>
              </a:lnSpc>
            </a:pPr>
            <a:r>
              <a:rPr lang="zh-CN" altLang="en-US" sz="1465" dirty="0">
                <a:solidFill>
                  <a:schemeClr val="accent1">
                    <a:lumMod val="60000"/>
                    <a:lumOff val="40000"/>
                  </a:schemeClr>
                </a:solidFill>
                <a:latin typeface="微软雅黑" panose="020B0503020204020204" pitchFamily="34" charset="-122"/>
                <a:ea typeface="微软雅黑" panose="020B0503020204020204" pitchFamily="34" charset="-122"/>
              </a:rPr>
              <a:t>①动植物科普</a:t>
            </a:r>
            <a:endParaRPr lang="zh-CN" altLang="en-US" sz="1465" dirty="0">
              <a:solidFill>
                <a:schemeClr val="accent1">
                  <a:lumMod val="60000"/>
                  <a:lumOff val="40000"/>
                </a:schemeClr>
              </a:solidFill>
              <a:latin typeface="微软雅黑" panose="020B0503020204020204" pitchFamily="34" charset="-122"/>
              <a:ea typeface="微软雅黑" panose="020B0503020204020204" pitchFamily="34" charset="-122"/>
            </a:endParaRPr>
          </a:p>
          <a:p>
            <a:pPr algn="l">
              <a:lnSpc>
                <a:spcPct val="110000"/>
              </a:lnSpc>
            </a:pPr>
            <a:r>
              <a:rPr lang="zh-CN" altLang="en-US" sz="1465" dirty="0">
                <a:solidFill>
                  <a:schemeClr val="accent1">
                    <a:lumMod val="60000"/>
                    <a:lumOff val="40000"/>
                  </a:schemeClr>
                </a:solidFill>
                <a:latin typeface="微软雅黑" panose="020B0503020204020204" pitchFamily="34" charset="-122"/>
                <a:ea typeface="微软雅黑" panose="020B0503020204020204" pitchFamily="34" charset="-122"/>
              </a:rPr>
              <a:t>②“云吸猫”“云撸狗”等论坛交流功能</a:t>
            </a:r>
            <a:endParaRPr lang="zh-CN" altLang="en-US" sz="1465" dirty="0">
              <a:solidFill>
                <a:schemeClr val="accent1">
                  <a:lumMod val="60000"/>
                  <a:lumOff val="40000"/>
                </a:schemeClr>
              </a:solidFill>
              <a:latin typeface="微软雅黑" panose="020B0503020204020204" pitchFamily="34" charset="-122"/>
              <a:ea typeface="微软雅黑" panose="020B0503020204020204" pitchFamily="34" charset="-122"/>
            </a:endParaRPr>
          </a:p>
          <a:p>
            <a:pPr algn="l">
              <a:lnSpc>
                <a:spcPct val="110000"/>
              </a:lnSpc>
            </a:pPr>
            <a:r>
              <a:rPr lang="zh-CN" altLang="en-US" sz="1465" dirty="0">
                <a:solidFill>
                  <a:schemeClr val="accent1">
                    <a:lumMod val="60000"/>
                    <a:lumOff val="40000"/>
                  </a:schemeClr>
                </a:solidFill>
                <a:latin typeface="微软雅黑" panose="020B0503020204020204" pitchFamily="34" charset="-122"/>
                <a:ea typeface="微软雅黑" panose="020B0503020204020204" pitchFamily="34" charset="-122"/>
              </a:rPr>
              <a:t>③“动物城友会”</a:t>
            </a:r>
            <a:endParaRPr lang="zh-CN" altLang="en-US" sz="1465" dirty="0">
              <a:solidFill>
                <a:schemeClr val="accent1">
                  <a:lumMod val="60000"/>
                  <a:lumOff val="40000"/>
                </a:schemeClr>
              </a:solidFill>
              <a:latin typeface="微软雅黑" panose="020B0503020204020204" pitchFamily="34" charset="-122"/>
              <a:ea typeface="微软雅黑" panose="020B0503020204020204" pitchFamily="34" charset="-122"/>
            </a:endParaRPr>
          </a:p>
          <a:p>
            <a:pPr algn="l">
              <a:lnSpc>
                <a:spcPct val="110000"/>
              </a:lnSpc>
            </a:pPr>
            <a:r>
              <a:rPr lang="zh-CN" altLang="en-US" sz="1465" dirty="0">
                <a:solidFill>
                  <a:schemeClr val="accent1">
                    <a:lumMod val="60000"/>
                    <a:lumOff val="40000"/>
                  </a:schemeClr>
                </a:solidFill>
                <a:latin typeface="微软雅黑" panose="020B0503020204020204" pitchFamily="34" charset="-122"/>
                <a:ea typeface="微软雅黑" panose="020B0503020204020204" pitchFamily="34" charset="-122"/>
              </a:rPr>
              <a:t>④管理员对信息的审核以及管理</a:t>
            </a:r>
            <a:endParaRPr lang="zh-CN" altLang="en-US" sz="1465" dirty="0">
              <a:solidFill>
                <a:schemeClr val="accent1">
                  <a:lumMod val="60000"/>
                  <a:lumOff val="40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1189355" y="269240"/>
            <a:ext cx="3445510" cy="529590"/>
            <a:chOff x="1873" y="424"/>
            <a:chExt cx="5426"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5315"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功能需求和非功能需求</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9" name="矩形 8"/>
          <p:cNvSpPr/>
          <p:nvPr/>
        </p:nvSpPr>
        <p:spPr>
          <a:xfrm>
            <a:off x="944880" y="1223010"/>
            <a:ext cx="2301875" cy="459105"/>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功能需求</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sp>
        <p:nvSpPr>
          <p:cNvPr id="10" name="矩形 9"/>
          <p:cNvSpPr/>
          <p:nvPr/>
        </p:nvSpPr>
        <p:spPr>
          <a:xfrm>
            <a:off x="944880" y="1146810"/>
            <a:ext cx="3145790" cy="184467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35" dirty="0">
              <a:solidFill>
                <a:schemeClr val="tx2"/>
              </a:solidFill>
              <a:latin typeface="微软雅黑" panose="020B0503020204020204" pitchFamily="34" charset="-122"/>
              <a:ea typeface="微软雅黑" panose="020B0503020204020204" pitchFamily="34" charset="-122"/>
            </a:endParaRPr>
          </a:p>
        </p:txBody>
      </p:sp>
      <p:sp>
        <p:nvSpPr>
          <p:cNvPr id="11" name="矩形 10"/>
          <p:cNvSpPr/>
          <p:nvPr/>
        </p:nvSpPr>
        <p:spPr>
          <a:xfrm>
            <a:off x="944880" y="3267710"/>
            <a:ext cx="3145790" cy="297561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35" dirty="0">
              <a:solidFill>
                <a:schemeClr val="tx2"/>
              </a:solidFill>
              <a:latin typeface="微软雅黑" panose="020B0503020204020204" pitchFamily="34" charset="-122"/>
              <a:ea typeface="微软雅黑" panose="020B0503020204020204" pitchFamily="34" charset="-122"/>
            </a:endParaRPr>
          </a:p>
        </p:txBody>
      </p:sp>
      <p:sp>
        <p:nvSpPr>
          <p:cNvPr id="12" name="矩形 11"/>
          <p:cNvSpPr/>
          <p:nvPr/>
        </p:nvSpPr>
        <p:spPr>
          <a:xfrm>
            <a:off x="1024255" y="3418840"/>
            <a:ext cx="3298190" cy="459105"/>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可靠性和可用性需求</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sp>
        <p:nvSpPr>
          <p:cNvPr id="17" name="Title 13"/>
          <p:cNvSpPr txBox="1"/>
          <p:nvPr/>
        </p:nvSpPr>
        <p:spPr>
          <a:xfrm>
            <a:off x="1024255" y="3790950"/>
            <a:ext cx="2813050" cy="2275840"/>
          </a:xfrm>
          <a:prstGeom prst="rect">
            <a:avLst/>
          </a:prstGeom>
        </p:spPr>
        <p:txBody>
          <a:bodyPr lIns="91424" tIns="45713" rIns="91424" bIns="45713" anchor="ctr">
            <a:normAutofit lnSpcReduction="20000"/>
          </a:bodyPr>
          <a:p>
            <a:pPr algn="l">
              <a:lnSpc>
                <a:spcPct val="120000"/>
              </a:lnSpc>
            </a:pPr>
            <a:endParaRPr lang="zh-CN" altLang="en-US" sz="1465" dirty="0">
              <a:solidFill>
                <a:schemeClr val="accent1">
                  <a:lumMod val="60000"/>
                  <a:lumOff val="40000"/>
                </a:schemeClr>
              </a:solidFill>
              <a:latin typeface="微软雅黑" panose="020B0503020204020204" pitchFamily="34" charset="-122"/>
              <a:ea typeface="微软雅黑" panose="020B0503020204020204" pitchFamily="34" charset="-122"/>
            </a:endParaRPr>
          </a:p>
          <a:p>
            <a:pPr algn="l">
              <a:lnSpc>
                <a:spcPct val="120000"/>
              </a:lnSpc>
            </a:pPr>
            <a:r>
              <a:rPr lang="zh-CN" altLang="en-US" sz="1465" dirty="0">
                <a:solidFill>
                  <a:schemeClr val="accent1">
                    <a:lumMod val="60000"/>
                    <a:lumOff val="40000"/>
                  </a:schemeClr>
                </a:solidFill>
                <a:latin typeface="微软雅黑" panose="020B0503020204020204" pitchFamily="34" charset="-122"/>
                <a:ea typeface="微软雅黑" panose="020B0503020204020204" pitchFamily="34" charset="-122"/>
              </a:rPr>
              <a:t>可靠性：用户账号密码手机号对应、用户和发帖记录一致、用户和评论记录一致、科普信息与真实信息一致、本地和服务器数据一致；</a:t>
            </a:r>
            <a:endParaRPr lang="zh-CN" altLang="en-US" sz="1465" dirty="0">
              <a:solidFill>
                <a:schemeClr val="accent1">
                  <a:lumMod val="60000"/>
                  <a:lumOff val="40000"/>
                </a:schemeClr>
              </a:solidFill>
              <a:latin typeface="微软雅黑" panose="020B0503020204020204" pitchFamily="34" charset="-122"/>
              <a:ea typeface="微软雅黑" panose="020B0503020204020204" pitchFamily="34" charset="-122"/>
            </a:endParaRPr>
          </a:p>
          <a:p>
            <a:pPr algn="l">
              <a:lnSpc>
                <a:spcPct val="120000"/>
              </a:lnSpc>
            </a:pPr>
            <a:endParaRPr lang="zh-CN" altLang="en-US" sz="1465" dirty="0">
              <a:solidFill>
                <a:schemeClr val="accent1">
                  <a:lumMod val="60000"/>
                  <a:lumOff val="40000"/>
                </a:schemeClr>
              </a:solidFill>
              <a:latin typeface="微软雅黑" panose="020B0503020204020204" pitchFamily="34" charset="-122"/>
              <a:ea typeface="微软雅黑" panose="020B0503020204020204" pitchFamily="34" charset="-122"/>
            </a:endParaRPr>
          </a:p>
          <a:p>
            <a:pPr algn="l">
              <a:lnSpc>
                <a:spcPct val="120000"/>
              </a:lnSpc>
            </a:pPr>
            <a:r>
              <a:rPr lang="zh-CN" altLang="en-US" sz="1465" dirty="0">
                <a:solidFill>
                  <a:schemeClr val="accent1">
                    <a:lumMod val="60000"/>
                    <a:lumOff val="40000"/>
                  </a:schemeClr>
                </a:solidFill>
                <a:latin typeface="微软雅黑" panose="020B0503020204020204" pitchFamily="34" charset="-122"/>
                <a:ea typeface="微软雅黑" panose="020B0503020204020204" pitchFamily="34" charset="-122"/>
              </a:rPr>
              <a:t>可用性：用户在需要时点击小程序图标启动；</a:t>
            </a:r>
            <a:endParaRPr lang="zh-CN" altLang="en-US" sz="1465" dirty="0">
              <a:solidFill>
                <a:schemeClr val="accent1">
                  <a:lumMod val="60000"/>
                  <a:lumOff val="40000"/>
                </a:schemeClr>
              </a:solidFill>
              <a:latin typeface="微软雅黑" panose="020B0503020204020204" pitchFamily="34" charset="-122"/>
              <a:ea typeface="微软雅黑" panose="020B0503020204020204" pitchFamily="34" charset="-122"/>
            </a:endParaRPr>
          </a:p>
        </p:txBody>
      </p:sp>
      <p:sp>
        <p:nvSpPr>
          <p:cNvPr id="23" name="矩形 22"/>
          <p:cNvSpPr/>
          <p:nvPr/>
        </p:nvSpPr>
        <p:spPr>
          <a:xfrm>
            <a:off x="4725035" y="1146810"/>
            <a:ext cx="2991485" cy="1844675"/>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35" dirty="0">
              <a:solidFill>
                <a:schemeClr val="tx2"/>
              </a:solidFill>
              <a:latin typeface="微软雅黑" panose="020B0503020204020204" pitchFamily="34" charset="-122"/>
              <a:ea typeface="微软雅黑" panose="020B0503020204020204" pitchFamily="34" charset="-122"/>
            </a:endParaRPr>
          </a:p>
        </p:txBody>
      </p:sp>
      <p:sp>
        <p:nvSpPr>
          <p:cNvPr id="24" name="矩形 23"/>
          <p:cNvSpPr/>
          <p:nvPr/>
        </p:nvSpPr>
        <p:spPr>
          <a:xfrm>
            <a:off x="4800600" y="1223010"/>
            <a:ext cx="2301875" cy="459105"/>
          </a:xfrm>
          <a:prstGeom prst="rect">
            <a:avLst/>
          </a:prstGeom>
        </p:spPr>
        <p:txBody>
          <a:bodyPr wrap="square" lIns="91400" tIns="45699" rIns="91400" bIns="45699">
            <a:spAutoFit/>
          </a:bodyPr>
          <a:p>
            <a:pPr lvl="0" defTabSz="914400">
              <a:defRPr/>
            </a:pPr>
            <a:r>
              <a:rPr lang="zh-CN" sz="2400" dirty="0">
                <a:solidFill>
                  <a:schemeClr val="accent3">
                    <a:lumMod val="60000"/>
                    <a:lumOff val="40000"/>
                  </a:schemeClr>
                </a:solidFill>
                <a:latin typeface="微软雅黑" panose="020B0503020204020204" pitchFamily="34" charset="-122"/>
                <a:ea typeface="微软雅黑" panose="020B0503020204020204" pitchFamily="34" charset="-122"/>
                <a:sym typeface="+mn-ea"/>
              </a:rPr>
              <a:t>出错处理需求</a:t>
            </a:r>
            <a:endParaRPr lang="zh-CN" sz="2400" kern="0" dirty="0">
              <a:solidFill>
                <a:schemeClr val="accent3">
                  <a:lumMod val="60000"/>
                  <a:lumOff val="40000"/>
                </a:schemeClr>
              </a:solidFill>
              <a:latin typeface="微软雅黑" panose="020B0503020204020204" pitchFamily="34" charset="-122"/>
              <a:ea typeface="微软雅黑" panose="020B0503020204020204" pitchFamily="34" charset="-122"/>
              <a:sym typeface="+mn-ea"/>
            </a:endParaRPr>
          </a:p>
        </p:txBody>
      </p:sp>
      <p:sp>
        <p:nvSpPr>
          <p:cNvPr id="28" name="Title 13"/>
          <p:cNvSpPr txBox="1"/>
          <p:nvPr/>
        </p:nvSpPr>
        <p:spPr>
          <a:xfrm>
            <a:off x="4800600" y="1468755"/>
            <a:ext cx="2832100" cy="1696085"/>
          </a:xfrm>
          <a:prstGeom prst="rect">
            <a:avLst/>
          </a:prstGeom>
        </p:spPr>
        <p:txBody>
          <a:bodyPr lIns="91424" tIns="45713" rIns="91424" bIns="45713" anchor="ctr">
            <a:normAutofit lnSpcReduction="20000"/>
          </a:bodyPr>
          <a:p>
            <a:pPr algn="l">
              <a:lnSpc>
                <a:spcPct val="110000"/>
              </a:lnSpc>
            </a:pPr>
            <a:r>
              <a:rPr lang="zh-CN" altLang="en-US" sz="1465" dirty="0">
                <a:solidFill>
                  <a:schemeClr val="accent3">
                    <a:lumMod val="60000"/>
                    <a:lumOff val="40000"/>
                  </a:schemeClr>
                </a:solidFill>
                <a:latin typeface="微软雅黑" panose="020B0503020204020204" pitchFamily="34" charset="-122"/>
                <a:ea typeface="微软雅黑" panose="020B0503020204020204" pitchFamily="34" charset="-122"/>
              </a:rPr>
              <a:t>若用户发布违反法律或者具有欺骗、引战等违反社区协议的内容，接受到举报或者管理员直接发现会立刻对此类内容进行删除并清除此用户的数据。</a:t>
            </a:r>
            <a:endParaRPr lang="zh-CN" altLang="en-US" sz="1465" dirty="0">
              <a:solidFill>
                <a:schemeClr val="accent3">
                  <a:lumMod val="60000"/>
                  <a:lumOff val="40000"/>
                </a:schemeClr>
              </a:solidFill>
              <a:latin typeface="微软雅黑" panose="020B0503020204020204" pitchFamily="34" charset="-122"/>
              <a:ea typeface="微软雅黑" panose="020B0503020204020204" pitchFamily="34" charset="-122"/>
            </a:endParaRPr>
          </a:p>
        </p:txBody>
      </p:sp>
      <p:sp>
        <p:nvSpPr>
          <p:cNvPr id="33" name="矩形 32"/>
          <p:cNvSpPr/>
          <p:nvPr/>
        </p:nvSpPr>
        <p:spPr>
          <a:xfrm>
            <a:off x="4710430" y="3267710"/>
            <a:ext cx="3006090" cy="297561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35" dirty="0">
              <a:solidFill>
                <a:schemeClr val="tx2"/>
              </a:solidFill>
              <a:latin typeface="微软雅黑" panose="020B0503020204020204" pitchFamily="34" charset="-122"/>
              <a:ea typeface="微软雅黑" panose="020B0503020204020204" pitchFamily="34" charset="-122"/>
            </a:endParaRPr>
          </a:p>
        </p:txBody>
      </p:sp>
      <p:sp>
        <p:nvSpPr>
          <p:cNvPr id="39" name="矩形 38"/>
          <p:cNvSpPr/>
          <p:nvPr/>
        </p:nvSpPr>
        <p:spPr>
          <a:xfrm>
            <a:off x="4800600" y="3418840"/>
            <a:ext cx="2301875" cy="459105"/>
          </a:xfrm>
          <a:prstGeom prst="rect">
            <a:avLst/>
          </a:prstGeom>
        </p:spPr>
        <p:txBody>
          <a:bodyPr wrap="square" lIns="91400" tIns="45699" rIns="91400" bIns="45699">
            <a:spAutoFit/>
          </a:bodyPr>
          <a:p>
            <a:pPr lvl="0" defTabSz="914400">
              <a:defRPr/>
            </a:pPr>
            <a:r>
              <a:rPr lang="zh-CN" sz="2400" dirty="0">
                <a:solidFill>
                  <a:schemeClr val="accent3">
                    <a:lumMod val="60000"/>
                    <a:lumOff val="40000"/>
                  </a:schemeClr>
                </a:solidFill>
                <a:latin typeface="微软雅黑" panose="020B0503020204020204" pitchFamily="34" charset="-122"/>
                <a:ea typeface="微软雅黑" panose="020B0503020204020204" pitchFamily="34" charset="-122"/>
                <a:sym typeface="+mn-ea"/>
              </a:rPr>
              <a:t>逆向需求</a:t>
            </a:r>
            <a:endParaRPr lang="zh-CN" sz="2400" kern="0" dirty="0">
              <a:solidFill>
                <a:schemeClr val="accent3">
                  <a:lumMod val="60000"/>
                  <a:lumOff val="40000"/>
                </a:schemeClr>
              </a:solidFill>
              <a:latin typeface="微软雅黑" panose="020B0503020204020204" pitchFamily="34" charset="-122"/>
              <a:ea typeface="微软雅黑" panose="020B0503020204020204" pitchFamily="34" charset="-122"/>
              <a:sym typeface="+mn-ea"/>
            </a:endParaRPr>
          </a:p>
        </p:txBody>
      </p:sp>
      <p:sp>
        <p:nvSpPr>
          <p:cNvPr id="40" name="Title 13"/>
          <p:cNvSpPr txBox="1"/>
          <p:nvPr/>
        </p:nvSpPr>
        <p:spPr>
          <a:xfrm>
            <a:off x="4805045" y="3877945"/>
            <a:ext cx="2832100" cy="2070735"/>
          </a:xfrm>
          <a:prstGeom prst="rect">
            <a:avLst/>
          </a:prstGeom>
        </p:spPr>
        <p:txBody>
          <a:bodyPr lIns="91424" tIns="45713" rIns="91424" bIns="45713" anchor="ctr">
            <a:normAutofit fontScale="90000"/>
          </a:bodyPr>
          <a:p>
            <a:pPr algn="l">
              <a:lnSpc>
                <a:spcPct val="110000"/>
              </a:lnSpc>
            </a:pPr>
            <a:r>
              <a:rPr lang="zh-CN" altLang="en-US" sz="1465" dirty="0">
                <a:solidFill>
                  <a:schemeClr val="accent3">
                    <a:lumMod val="60000"/>
                    <a:lumOff val="40000"/>
                  </a:schemeClr>
                </a:solidFill>
                <a:latin typeface="微软雅黑" panose="020B0503020204020204" pitchFamily="34" charset="-122"/>
                <a:ea typeface="微软雅黑" panose="020B0503020204020204" pitchFamily="34" charset="-122"/>
              </a:rPr>
              <a:t>①不应该违反保护动物、科普知识的初心。</a:t>
            </a:r>
            <a:endParaRPr lang="zh-CN" altLang="en-US" sz="1465" dirty="0">
              <a:solidFill>
                <a:schemeClr val="accent3">
                  <a:lumMod val="60000"/>
                  <a:lumOff val="40000"/>
                </a:schemeClr>
              </a:solidFill>
              <a:latin typeface="微软雅黑" panose="020B0503020204020204" pitchFamily="34" charset="-122"/>
              <a:ea typeface="微软雅黑" panose="020B0503020204020204" pitchFamily="34" charset="-122"/>
            </a:endParaRPr>
          </a:p>
          <a:p>
            <a:pPr algn="l">
              <a:lnSpc>
                <a:spcPct val="110000"/>
              </a:lnSpc>
            </a:pPr>
            <a:r>
              <a:rPr lang="zh-CN" altLang="en-US" sz="1465" dirty="0">
                <a:solidFill>
                  <a:schemeClr val="accent3">
                    <a:lumMod val="60000"/>
                    <a:lumOff val="40000"/>
                  </a:schemeClr>
                </a:solidFill>
                <a:latin typeface="微软雅黑" panose="020B0503020204020204" pitchFamily="34" charset="-122"/>
                <a:ea typeface="微软雅黑" panose="020B0503020204020204" pitchFamily="34" charset="-122"/>
              </a:rPr>
              <a:t>②不应该存在违反法律的内容。</a:t>
            </a:r>
            <a:endParaRPr lang="zh-CN" altLang="en-US" sz="1465" dirty="0">
              <a:solidFill>
                <a:schemeClr val="accent3">
                  <a:lumMod val="60000"/>
                  <a:lumOff val="40000"/>
                </a:schemeClr>
              </a:solidFill>
              <a:latin typeface="微软雅黑" panose="020B0503020204020204" pitchFamily="34" charset="-122"/>
              <a:ea typeface="微软雅黑" panose="020B0503020204020204" pitchFamily="34" charset="-122"/>
            </a:endParaRPr>
          </a:p>
          <a:p>
            <a:pPr algn="l">
              <a:lnSpc>
                <a:spcPct val="110000"/>
              </a:lnSpc>
            </a:pPr>
            <a:r>
              <a:rPr lang="zh-CN" altLang="en-US" sz="1465" dirty="0">
                <a:solidFill>
                  <a:schemeClr val="accent3">
                    <a:lumMod val="60000"/>
                    <a:lumOff val="40000"/>
                  </a:schemeClr>
                </a:solidFill>
                <a:latin typeface="微软雅黑" panose="020B0503020204020204" pitchFamily="34" charset="-122"/>
                <a:ea typeface="微软雅黑" panose="020B0503020204020204" pitchFamily="34" charset="-122"/>
              </a:rPr>
              <a:t>③不应该承接影响用户体验的商业广告。</a:t>
            </a:r>
            <a:endParaRPr lang="zh-CN" altLang="en-US" sz="1465" dirty="0">
              <a:solidFill>
                <a:schemeClr val="accent3">
                  <a:lumMod val="60000"/>
                  <a:lumOff val="40000"/>
                </a:schemeClr>
              </a:solidFill>
              <a:latin typeface="微软雅黑" panose="020B0503020204020204" pitchFamily="34" charset="-122"/>
              <a:ea typeface="微软雅黑" panose="020B0503020204020204" pitchFamily="34" charset="-122"/>
            </a:endParaRPr>
          </a:p>
          <a:p>
            <a:pPr algn="l">
              <a:lnSpc>
                <a:spcPct val="110000"/>
              </a:lnSpc>
            </a:pPr>
            <a:r>
              <a:rPr lang="zh-CN" altLang="en-US" sz="1465" dirty="0">
                <a:solidFill>
                  <a:schemeClr val="accent3">
                    <a:lumMod val="60000"/>
                    <a:lumOff val="40000"/>
                  </a:schemeClr>
                </a:solidFill>
                <a:latin typeface="微软雅黑" panose="020B0503020204020204" pitchFamily="34" charset="-122"/>
                <a:ea typeface="微软雅黑" panose="020B0503020204020204" pitchFamily="34" charset="-122"/>
              </a:rPr>
              <a:t>④不应该存在刷帖、刷屏的现象。</a:t>
            </a:r>
            <a:endParaRPr lang="zh-CN" altLang="en-US" sz="1465" dirty="0">
              <a:solidFill>
                <a:schemeClr val="accent3">
                  <a:lumMod val="60000"/>
                  <a:lumOff val="40000"/>
                </a:schemeClr>
              </a:solidFill>
              <a:latin typeface="微软雅黑" panose="020B0503020204020204" pitchFamily="34" charset="-122"/>
              <a:ea typeface="微软雅黑" panose="020B0503020204020204" pitchFamily="34" charset="-122"/>
            </a:endParaRPr>
          </a:p>
          <a:p>
            <a:pPr algn="l">
              <a:lnSpc>
                <a:spcPct val="110000"/>
              </a:lnSpc>
            </a:pPr>
            <a:r>
              <a:rPr lang="zh-CN" altLang="en-US" sz="1465" dirty="0">
                <a:solidFill>
                  <a:schemeClr val="accent3">
                    <a:lumMod val="60000"/>
                    <a:lumOff val="40000"/>
                  </a:schemeClr>
                </a:solidFill>
                <a:latin typeface="微软雅黑" panose="020B0503020204020204" pitchFamily="34" charset="-122"/>
                <a:ea typeface="微软雅黑" panose="020B0503020204020204" pitchFamily="34" charset="-122"/>
              </a:rPr>
              <a:t>⑤不应该存在未认证信息发布活动的现象。</a:t>
            </a:r>
            <a:endParaRPr lang="zh-CN" altLang="en-US" sz="1465" dirty="0">
              <a:solidFill>
                <a:schemeClr val="accent3">
                  <a:lumMod val="60000"/>
                  <a:lumOff val="40000"/>
                </a:schemeClr>
              </a:solidFill>
              <a:latin typeface="微软雅黑" panose="020B0503020204020204" pitchFamily="34" charset="-122"/>
              <a:ea typeface="微软雅黑" panose="020B0503020204020204" pitchFamily="34" charset="-122"/>
            </a:endParaRPr>
          </a:p>
        </p:txBody>
      </p:sp>
      <p:sp>
        <p:nvSpPr>
          <p:cNvPr id="41" name="矩形 40"/>
          <p:cNvSpPr/>
          <p:nvPr/>
        </p:nvSpPr>
        <p:spPr>
          <a:xfrm>
            <a:off x="8104505" y="2287270"/>
            <a:ext cx="3547110" cy="2505710"/>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35" dirty="0">
              <a:solidFill>
                <a:schemeClr val="tx2"/>
              </a:solidFill>
              <a:latin typeface="微软雅黑" panose="020B0503020204020204" pitchFamily="34" charset="-122"/>
              <a:ea typeface="微软雅黑" panose="020B0503020204020204" pitchFamily="34" charset="-122"/>
            </a:endParaRPr>
          </a:p>
        </p:txBody>
      </p:sp>
      <p:sp>
        <p:nvSpPr>
          <p:cNvPr id="44" name="矩形 43"/>
          <p:cNvSpPr/>
          <p:nvPr/>
        </p:nvSpPr>
        <p:spPr>
          <a:xfrm>
            <a:off x="8242300" y="2435225"/>
            <a:ext cx="2924810" cy="459105"/>
          </a:xfrm>
          <a:prstGeom prst="rect">
            <a:avLst/>
          </a:prstGeom>
        </p:spPr>
        <p:txBody>
          <a:bodyPr wrap="square" lIns="91400" tIns="45699" rIns="91400" bIns="45699">
            <a:spAutoFit/>
          </a:bodyPr>
          <a:p>
            <a:pPr lvl="0" defTabSz="914400">
              <a:defRPr/>
            </a:pPr>
            <a:r>
              <a:rPr lang="zh-CN" sz="2400" dirty="0">
                <a:solidFill>
                  <a:schemeClr val="accent5">
                    <a:lumMod val="75000"/>
                  </a:schemeClr>
                </a:solidFill>
                <a:latin typeface="微软雅黑" panose="020B0503020204020204" pitchFamily="34" charset="-122"/>
                <a:ea typeface="微软雅黑" panose="020B0503020204020204" pitchFamily="34" charset="-122"/>
                <a:sym typeface="+mn-ea"/>
              </a:rPr>
              <a:t>将来可能提出的需求</a:t>
            </a:r>
            <a:endParaRPr lang="zh-CN" sz="2400" kern="0" dirty="0">
              <a:solidFill>
                <a:schemeClr val="accent5">
                  <a:lumMod val="75000"/>
                </a:schemeClr>
              </a:solidFill>
              <a:latin typeface="微软雅黑" panose="020B0503020204020204" pitchFamily="34" charset="-122"/>
              <a:ea typeface="微软雅黑" panose="020B0503020204020204" pitchFamily="34" charset="-122"/>
              <a:sym typeface="+mn-ea"/>
            </a:endParaRPr>
          </a:p>
        </p:txBody>
      </p:sp>
      <p:sp>
        <p:nvSpPr>
          <p:cNvPr id="45" name="Title 13"/>
          <p:cNvSpPr txBox="1"/>
          <p:nvPr/>
        </p:nvSpPr>
        <p:spPr>
          <a:xfrm>
            <a:off x="8394065" y="3028950"/>
            <a:ext cx="2967990" cy="1238885"/>
          </a:xfrm>
          <a:prstGeom prst="rect">
            <a:avLst/>
          </a:prstGeom>
        </p:spPr>
        <p:txBody>
          <a:bodyPr lIns="91424" tIns="45713" rIns="91424" bIns="45713" anchor="ctr">
            <a:normAutofit/>
          </a:bodyPr>
          <a:p>
            <a:pPr algn="l">
              <a:lnSpc>
                <a:spcPct val="110000"/>
              </a:lnSpc>
            </a:pPr>
            <a:r>
              <a:rPr lang="zh-CN" altLang="en-US" sz="1465" dirty="0">
                <a:solidFill>
                  <a:schemeClr val="accent5">
                    <a:lumMod val="60000"/>
                    <a:lumOff val="40000"/>
                  </a:schemeClr>
                </a:solidFill>
                <a:latin typeface="微软雅黑" panose="020B0503020204020204" pitchFamily="34" charset="-122"/>
                <a:ea typeface="微软雅黑" panose="020B0503020204020204" pitchFamily="34" charset="-122"/>
              </a:rPr>
              <a:t>①动物城友会和动植物科普增加点赞评论功能</a:t>
            </a:r>
            <a:endParaRPr lang="zh-CN" altLang="en-US" sz="1465" dirty="0">
              <a:solidFill>
                <a:schemeClr val="accent5">
                  <a:lumMod val="60000"/>
                  <a:lumOff val="40000"/>
                </a:schemeClr>
              </a:solidFill>
              <a:latin typeface="微软雅黑" panose="020B0503020204020204" pitchFamily="34" charset="-122"/>
              <a:ea typeface="微软雅黑" panose="020B0503020204020204" pitchFamily="34" charset="-122"/>
            </a:endParaRPr>
          </a:p>
          <a:p>
            <a:pPr algn="l">
              <a:lnSpc>
                <a:spcPct val="110000"/>
              </a:lnSpc>
            </a:pPr>
            <a:endParaRPr lang="zh-CN" altLang="en-US" sz="1465" dirty="0">
              <a:solidFill>
                <a:schemeClr val="accent5">
                  <a:lumMod val="60000"/>
                  <a:lumOff val="40000"/>
                </a:schemeClr>
              </a:solidFill>
              <a:latin typeface="微软雅黑" panose="020B0503020204020204" pitchFamily="34" charset="-122"/>
              <a:ea typeface="微软雅黑" panose="020B0503020204020204" pitchFamily="34" charset="-122"/>
            </a:endParaRPr>
          </a:p>
          <a:p>
            <a:pPr algn="l">
              <a:lnSpc>
                <a:spcPct val="110000"/>
              </a:lnSpc>
            </a:pPr>
            <a:r>
              <a:rPr lang="zh-CN" altLang="en-US" sz="1465" dirty="0">
                <a:solidFill>
                  <a:schemeClr val="accent5">
                    <a:lumMod val="60000"/>
                    <a:lumOff val="40000"/>
                  </a:schemeClr>
                </a:solidFill>
                <a:latin typeface="微软雅黑" panose="020B0503020204020204" pitchFamily="34" charset="-122"/>
                <a:ea typeface="微软雅黑" panose="020B0503020204020204" pitchFamily="34" charset="-122"/>
              </a:rPr>
              <a:t>②添加私聊功能</a:t>
            </a:r>
            <a:endParaRPr lang="zh-CN" altLang="en-US" sz="1465"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000"/>
                                  </p:stCondLst>
                                  <p:childTnLst>
                                    <p:set>
                                      <p:cBhvr>
                                        <p:cTn id="6" dur="1" fill="hold">
                                          <p:stCondLst>
                                            <p:cond delay="0"/>
                                          </p:stCondLst>
                                        </p:cTn>
                                        <p:tgtEl>
                                          <p:spTgt spid="60"/>
                                        </p:tgtEl>
                                        <p:attrNameLst>
                                          <p:attrName>style.visibility</p:attrName>
                                        </p:attrNameLst>
                                      </p:cBhvr>
                                      <p:to>
                                        <p:strVal val="visible"/>
                                      </p:to>
                                    </p:set>
                                    <p:animEffect transition="in" filter="wipe(up)">
                                      <p:cBhvr>
                                        <p:cTn id="7" dur="1000"/>
                                        <p:tgtEl>
                                          <p:spTgt spid="60"/>
                                        </p:tgtEl>
                                      </p:cBhvr>
                                    </p:animEffect>
                                  </p:childTnLst>
                                </p:cTn>
                              </p:par>
                              <p:par>
                                <p:cTn id="8" presetID="22" presetClass="entr" presetSubtype="1" fill="hold" grpId="0" nodeType="withEffect">
                                  <p:stCondLst>
                                    <p:cond delay="2000"/>
                                  </p:stCondLst>
                                  <p:childTnLst>
                                    <p:set>
                                      <p:cBhvr>
                                        <p:cTn id="9" dur="1" fill="hold">
                                          <p:stCondLst>
                                            <p:cond delay="0"/>
                                          </p:stCondLst>
                                        </p:cTn>
                                        <p:tgtEl>
                                          <p:spTgt spid="17"/>
                                        </p:tgtEl>
                                        <p:attrNameLst>
                                          <p:attrName>style.visibility</p:attrName>
                                        </p:attrNameLst>
                                      </p:cBhvr>
                                      <p:to>
                                        <p:strVal val="visible"/>
                                      </p:to>
                                    </p:set>
                                    <p:animEffect transition="in" filter="wipe(up)">
                                      <p:cBhvr>
                                        <p:cTn id="10" dur="1000"/>
                                        <p:tgtEl>
                                          <p:spTgt spid="17"/>
                                        </p:tgtEl>
                                      </p:cBhvr>
                                    </p:animEffect>
                                  </p:childTnLst>
                                </p:cTn>
                              </p:par>
                              <p:par>
                                <p:cTn id="11" presetID="22" presetClass="entr" presetSubtype="1" fill="hold" grpId="0" nodeType="withEffect">
                                  <p:stCondLst>
                                    <p:cond delay="2000"/>
                                  </p:stCondLst>
                                  <p:childTnLst>
                                    <p:set>
                                      <p:cBhvr>
                                        <p:cTn id="12" dur="1" fill="hold">
                                          <p:stCondLst>
                                            <p:cond delay="0"/>
                                          </p:stCondLst>
                                        </p:cTn>
                                        <p:tgtEl>
                                          <p:spTgt spid="28"/>
                                        </p:tgtEl>
                                        <p:attrNameLst>
                                          <p:attrName>style.visibility</p:attrName>
                                        </p:attrNameLst>
                                      </p:cBhvr>
                                      <p:to>
                                        <p:strVal val="visible"/>
                                      </p:to>
                                    </p:set>
                                    <p:animEffect transition="in" filter="wipe(up)">
                                      <p:cBhvr>
                                        <p:cTn id="13" dur="1000"/>
                                        <p:tgtEl>
                                          <p:spTgt spid="28"/>
                                        </p:tgtEl>
                                      </p:cBhvr>
                                    </p:animEffect>
                                  </p:childTnLst>
                                </p:cTn>
                              </p:par>
                              <p:par>
                                <p:cTn id="14" presetID="22" presetClass="entr" presetSubtype="1" fill="hold" grpId="0" nodeType="withEffect">
                                  <p:stCondLst>
                                    <p:cond delay="2000"/>
                                  </p:stCondLst>
                                  <p:childTnLst>
                                    <p:set>
                                      <p:cBhvr>
                                        <p:cTn id="15" dur="1" fill="hold">
                                          <p:stCondLst>
                                            <p:cond delay="0"/>
                                          </p:stCondLst>
                                        </p:cTn>
                                        <p:tgtEl>
                                          <p:spTgt spid="40"/>
                                        </p:tgtEl>
                                        <p:attrNameLst>
                                          <p:attrName>style.visibility</p:attrName>
                                        </p:attrNameLst>
                                      </p:cBhvr>
                                      <p:to>
                                        <p:strVal val="visible"/>
                                      </p:to>
                                    </p:set>
                                    <p:animEffect transition="in" filter="wipe(up)">
                                      <p:cBhvr>
                                        <p:cTn id="16" dur="1000"/>
                                        <p:tgtEl>
                                          <p:spTgt spid="40"/>
                                        </p:tgtEl>
                                      </p:cBhvr>
                                    </p:animEffect>
                                  </p:childTnLst>
                                </p:cTn>
                              </p:par>
                              <p:par>
                                <p:cTn id="17" presetID="22" presetClass="entr" presetSubtype="1" fill="hold" grpId="0" nodeType="withEffect">
                                  <p:stCondLst>
                                    <p:cond delay="2000"/>
                                  </p:stCondLst>
                                  <p:childTnLst>
                                    <p:set>
                                      <p:cBhvr>
                                        <p:cTn id="18" dur="1" fill="hold">
                                          <p:stCondLst>
                                            <p:cond delay="0"/>
                                          </p:stCondLst>
                                        </p:cTn>
                                        <p:tgtEl>
                                          <p:spTgt spid="45"/>
                                        </p:tgtEl>
                                        <p:attrNameLst>
                                          <p:attrName>style.visibility</p:attrName>
                                        </p:attrNameLst>
                                      </p:cBhvr>
                                      <p:to>
                                        <p:strVal val="visible"/>
                                      </p:to>
                                    </p:set>
                                    <p:animEffect transition="in" filter="wipe(up)">
                                      <p:cBhvr>
                                        <p:cTn id="19"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17" grpId="0"/>
      <p:bldP spid="28" grpId="0"/>
      <p:bldP spid="40" grpId="0"/>
      <p:bldP spid="4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Rectangle 7"/>
          <p:cNvSpPr/>
          <p:nvPr/>
        </p:nvSpPr>
        <p:spPr>
          <a:xfrm>
            <a:off x="3245203" y="1"/>
            <a:ext cx="9088728" cy="6858001"/>
          </a:xfrm>
          <a:custGeom>
            <a:avLst/>
            <a:gdLst>
              <a:gd name="connsiteX0" fmla="*/ 0 w 7664245"/>
              <a:gd name="connsiteY0" fmla="*/ 0 h 6858000"/>
              <a:gd name="connsiteX1" fmla="*/ 7664245 w 7664245"/>
              <a:gd name="connsiteY1" fmla="*/ 0 h 6858000"/>
              <a:gd name="connsiteX2" fmla="*/ 7664245 w 7664245"/>
              <a:gd name="connsiteY2" fmla="*/ 6858000 h 6858000"/>
              <a:gd name="connsiteX3" fmla="*/ 0 w 7664245"/>
              <a:gd name="connsiteY3" fmla="*/ 6858000 h 6858000"/>
              <a:gd name="connsiteX4" fmla="*/ 0 w 7664245"/>
              <a:gd name="connsiteY4" fmla="*/ 0 h 6858000"/>
              <a:gd name="connsiteX0-1" fmla="*/ 3657600 w 7664245"/>
              <a:gd name="connsiteY0-2" fmla="*/ 0 h 6858000"/>
              <a:gd name="connsiteX1-3" fmla="*/ 7664245 w 7664245"/>
              <a:gd name="connsiteY1-4" fmla="*/ 0 h 6858000"/>
              <a:gd name="connsiteX2-5" fmla="*/ 7664245 w 7664245"/>
              <a:gd name="connsiteY2-6" fmla="*/ 6858000 h 6858000"/>
              <a:gd name="connsiteX3-7" fmla="*/ 0 w 7664245"/>
              <a:gd name="connsiteY3-8" fmla="*/ 6858000 h 6858000"/>
              <a:gd name="connsiteX4-9" fmla="*/ 3657600 w 7664245"/>
              <a:gd name="connsiteY4-10" fmla="*/ 0 h 685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664245" h="6858000">
                <a:moveTo>
                  <a:pt x="3657600" y="0"/>
                </a:moveTo>
                <a:lnTo>
                  <a:pt x="7664245" y="0"/>
                </a:lnTo>
                <a:lnTo>
                  <a:pt x="7664245" y="6858000"/>
                </a:lnTo>
                <a:lnTo>
                  <a:pt x="0" y="6858000"/>
                </a:lnTo>
                <a:lnTo>
                  <a:pt x="3657600" y="0"/>
                </a:lnTo>
                <a:close/>
              </a:path>
            </a:pathLst>
          </a:custGeom>
          <a:blipFill dpi="0" rotWithShape="1">
            <a:blip r:embed="rId1"/>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10" rIns="91418" bIns="45710" rtlCol="0" anchor="ctr"/>
          <a:lstStyle/>
          <a:p>
            <a:pPr algn="ctr"/>
            <a:endParaRPr lang="en-GB" sz="2400">
              <a:solidFill>
                <a:schemeClr val="tx1">
                  <a:lumMod val="65000"/>
                  <a:lumOff val="35000"/>
                </a:schemeClr>
              </a:solidFill>
            </a:endParaRPr>
          </a:p>
        </p:txBody>
      </p:sp>
      <p:sp>
        <p:nvSpPr>
          <p:cNvPr id="138" name="Pentagon 25"/>
          <p:cNvSpPr/>
          <p:nvPr/>
        </p:nvSpPr>
        <p:spPr>
          <a:xfrm>
            <a:off x="362236" y="1061026"/>
            <a:ext cx="607294" cy="364112"/>
          </a:xfrm>
          <a:prstGeom prst="homePlate">
            <a:avLst/>
          </a:prstGeom>
          <a:solidFill>
            <a:schemeClr val="accent1"/>
          </a:solidFill>
          <a:ln w="28575">
            <a:solidFill>
              <a:srgbClr val="F2F2F2"/>
            </a:solidFill>
          </a:ln>
          <a:effectLst/>
        </p:spPr>
        <p:style>
          <a:lnRef idx="2">
            <a:schemeClr val="accent1">
              <a:shade val="50000"/>
            </a:schemeClr>
          </a:lnRef>
          <a:fillRef idx="1">
            <a:schemeClr val="accent1"/>
          </a:fillRef>
          <a:effectRef idx="0">
            <a:schemeClr val="accent1"/>
          </a:effectRef>
          <a:fontRef idx="minor">
            <a:schemeClr val="lt1"/>
          </a:fontRef>
        </p:style>
        <p:txBody>
          <a:bodyPr lIns="91418" tIns="45710" rIns="91418" bIns="45710" rtlCol="0" anchor="ctr"/>
          <a:lstStyle/>
          <a:p>
            <a:pPr algn="ctr"/>
            <a:r>
              <a:rPr lang="en-US" sz="1600" dirty="0">
                <a:solidFill>
                  <a:schemeClr val="tx1">
                    <a:lumMod val="75000"/>
                    <a:lumOff val="25000"/>
                  </a:schemeClr>
                </a:solidFill>
                <a:latin typeface="微软雅黑" panose="020B0503020204020204" pitchFamily="34" charset="-122"/>
                <a:ea typeface="微软雅黑" panose="020B0503020204020204" pitchFamily="34" charset="-122"/>
              </a:rPr>
              <a:t>01</a:t>
            </a:r>
            <a:endParaRPr lang="en-GB"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9" name="Rectangle 26"/>
          <p:cNvSpPr/>
          <p:nvPr/>
        </p:nvSpPr>
        <p:spPr>
          <a:xfrm>
            <a:off x="1022496" y="1015964"/>
            <a:ext cx="3720544" cy="643890"/>
          </a:xfrm>
          <a:prstGeom prst="rect">
            <a:avLst/>
          </a:prstGeom>
        </p:spPr>
        <p:txBody>
          <a:bodyPr wrap="square" lIns="91418" tIns="45710" rIns="91418" bIns="45710">
            <a:spAutoFit/>
          </a:bodyPr>
          <a:lstStyle/>
          <a:p>
            <a:pPr>
              <a:lnSpc>
                <a:spcPct val="150000"/>
              </a:lnSpc>
            </a:pPr>
            <a:r>
              <a:rPr lang="zh-CN" altLang="en-US" sz="12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经费不足。</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本项目主要目标为通过软件工程课程，没有赞助商和投资，所以经费需要由小组成员自行承担；</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40" name="Pentagon 33"/>
          <p:cNvSpPr/>
          <p:nvPr/>
        </p:nvSpPr>
        <p:spPr>
          <a:xfrm>
            <a:off x="362871" y="1987740"/>
            <a:ext cx="607294" cy="364112"/>
          </a:xfrm>
          <a:prstGeom prst="homePlate">
            <a:avLst/>
          </a:prstGeom>
          <a:solidFill>
            <a:schemeClr val="accent2"/>
          </a:solidFill>
          <a:ln w="28575">
            <a:solidFill>
              <a:srgbClr val="F2F2F2"/>
            </a:solidFill>
          </a:ln>
          <a:effectLst/>
        </p:spPr>
        <p:style>
          <a:lnRef idx="2">
            <a:schemeClr val="accent1">
              <a:shade val="50000"/>
            </a:schemeClr>
          </a:lnRef>
          <a:fillRef idx="1">
            <a:schemeClr val="accent1"/>
          </a:fillRef>
          <a:effectRef idx="0">
            <a:schemeClr val="accent1"/>
          </a:effectRef>
          <a:fontRef idx="minor">
            <a:schemeClr val="lt1"/>
          </a:fontRef>
        </p:style>
        <p:txBody>
          <a:bodyPr lIns="91418" tIns="45710" rIns="91418" bIns="45710" rtlCol="0" anchor="ctr"/>
          <a:lstStyle/>
          <a:p>
            <a:pPr algn="ctr"/>
            <a:r>
              <a:rPr lang="en-US" sz="1600" dirty="0">
                <a:solidFill>
                  <a:schemeClr val="tx1">
                    <a:lumMod val="75000"/>
                    <a:lumOff val="25000"/>
                  </a:schemeClr>
                </a:solidFill>
                <a:latin typeface="微软雅黑" panose="020B0503020204020204" pitchFamily="34" charset="-122"/>
                <a:ea typeface="微软雅黑" panose="020B0503020204020204" pitchFamily="34" charset="-122"/>
              </a:rPr>
              <a:t>02</a:t>
            </a:r>
            <a:endParaRPr lang="en-GB"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1" name="Rectangle 34"/>
          <p:cNvSpPr/>
          <p:nvPr/>
        </p:nvSpPr>
        <p:spPr>
          <a:xfrm>
            <a:off x="1022495" y="1895053"/>
            <a:ext cx="3288620" cy="1475105"/>
          </a:xfrm>
          <a:prstGeom prst="rect">
            <a:avLst/>
          </a:prstGeom>
        </p:spPr>
        <p:txBody>
          <a:bodyPr wrap="square" lIns="91418" tIns="45710" rIns="91418" bIns="45710">
            <a:spAutoFit/>
          </a:bodyPr>
          <a:lstStyle/>
          <a:p>
            <a:pPr>
              <a:lnSpc>
                <a:spcPct val="150000"/>
              </a:lnSpc>
            </a:pPr>
            <a:r>
              <a:rPr lang="zh-CN" altLang="en-US" sz="12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学习技术的时间成本高。</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SpringBoot作为一个随时在更新的技术，小组成员需要不断花时间了解新技术。并且vue对于小组成员来说也不算是很熟悉的语言，花在两门技术上的时间成本会比较高。</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42" name="Pentagon 36"/>
          <p:cNvSpPr/>
          <p:nvPr/>
        </p:nvSpPr>
        <p:spPr>
          <a:xfrm>
            <a:off x="362236" y="3439671"/>
            <a:ext cx="607294" cy="364112"/>
          </a:xfrm>
          <a:prstGeom prst="homePlate">
            <a:avLst/>
          </a:prstGeom>
          <a:solidFill>
            <a:schemeClr val="accent3"/>
          </a:solidFill>
          <a:ln w="28575">
            <a:solidFill>
              <a:srgbClr val="F2F2F2"/>
            </a:solidFill>
          </a:ln>
          <a:effectLst/>
        </p:spPr>
        <p:style>
          <a:lnRef idx="2">
            <a:schemeClr val="accent1">
              <a:shade val="50000"/>
            </a:schemeClr>
          </a:lnRef>
          <a:fillRef idx="1">
            <a:schemeClr val="accent1"/>
          </a:fillRef>
          <a:effectRef idx="0">
            <a:schemeClr val="accent1"/>
          </a:effectRef>
          <a:fontRef idx="minor">
            <a:schemeClr val="lt1"/>
          </a:fontRef>
        </p:style>
        <p:txBody>
          <a:bodyPr lIns="91418" tIns="45710" rIns="91418" bIns="45710" rtlCol="0" anchor="ctr"/>
          <a:lstStyle/>
          <a:p>
            <a:pPr algn="ctr"/>
            <a:r>
              <a:rPr lang="en-US" sz="1600" dirty="0">
                <a:solidFill>
                  <a:schemeClr val="tx1">
                    <a:lumMod val="75000"/>
                    <a:lumOff val="25000"/>
                  </a:schemeClr>
                </a:solidFill>
                <a:latin typeface="微软雅黑" panose="020B0503020204020204" pitchFamily="34" charset="-122"/>
                <a:ea typeface="微软雅黑" panose="020B0503020204020204" pitchFamily="34" charset="-122"/>
              </a:rPr>
              <a:t>03</a:t>
            </a:r>
            <a:endParaRPr lang="en-GB"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3" name="Rectangle 37"/>
          <p:cNvSpPr/>
          <p:nvPr/>
        </p:nvSpPr>
        <p:spPr>
          <a:xfrm>
            <a:off x="1022497" y="3380002"/>
            <a:ext cx="3005562" cy="1197610"/>
          </a:xfrm>
          <a:prstGeom prst="rect">
            <a:avLst/>
          </a:prstGeom>
        </p:spPr>
        <p:txBody>
          <a:bodyPr wrap="square" lIns="91418" tIns="45710" rIns="91418" bIns="45710">
            <a:spAutoFit/>
          </a:bodyPr>
          <a:lstStyle/>
          <a:p>
            <a:pPr>
              <a:lnSpc>
                <a:spcPct val="150000"/>
              </a:lnSpc>
            </a:pPr>
            <a:r>
              <a:rPr lang="zh-CN" altLang="en-US" sz="12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对于服务器知识了解较少。</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开发本项目前，小组成员没有使用过服务器进行远端数据存储的经验，在面对设计论坛实时更新帖子功能时，可能会遇到难题。</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44" name="Pentagon 39"/>
          <p:cNvSpPr/>
          <p:nvPr/>
        </p:nvSpPr>
        <p:spPr>
          <a:xfrm>
            <a:off x="362236" y="4520270"/>
            <a:ext cx="607294" cy="364112"/>
          </a:xfrm>
          <a:prstGeom prst="homePlate">
            <a:avLst/>
          </a:prstGeom>
          <a:solidFill>
            <a:schemeClr val="accent4"/>
          </a:solidFill>
          <a:ln w="28575">
            <a:solidFill>
              <a:srgbClr val="F2F2F2"/>
            </a:solidFill>
          </a:ln>
          <a:effectLst/>
        </p:spPr>
        <p:style>
          <a:lnRef idx="2">
            <a:schemeClr val="accent1">
              <a:shade val="50000"/>
            </a:schemeClr>
          </a:lnRef>
          <a:fillRef idx="1">
            <a:schemeClr val="accent1"/>
          </a:fillRef>
          <a:effectRef idx="0">
            <a:schemeClr val="accent1"/>
          </a:effectRef>
          <a:fontRef idx="minor">
            <a:schemeClr val="lt1"/>
          </a:fontRef>
        </p:style>
        <p:txBody>
          <a:bodyPr lIns="91418" tIns="45710" rIns="91418" bIns="45710" rtlCol="0" anchor="ctr"/>
          <a:lstStyle/>
          <a:p>
            <a:pPr algn="ctr"/>
            <a:r>
              <a:rPr lang="en-US" sz="1600" dirty="0">
                <a:solidFill>
                  <a:schemeClr val="tx1">
                    <a:lumMod val="75000"/>
                    <a:lumOff val="25000"/>
                  </a:schemeClr>
                </a:solidFill>
                <a:latin typeface="微软雅黑" panose="020B0503020204020204" pitchFamily="34" charset="-122"/>
                <a:ea typeface="微软雅黑" panose="020B0503020204020204" pitchFamily="34" charset="-122"/>
              </a:rPr>
              <a:t>04</a:t>
            </a:r>
            <a:endParaRPr lang="en-GB"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5" name="Rectangle 40"/>
          <p:cNvSpPr/>
          <p:nvPr/>
        </p:nvSpPr>
        <p:spPr>
          <a:xfrm>
            <a:off x="1022350" y="4465955"/>
            <a:ext cx="2486660" cy="2305685"/>
          </a:xfrm>
          <a:prstGeom prst="rect">
            <a:avLst/>
          </a:prstGeom>
        </p:spPr>
        <p:txBody>
          <a:bodyPr wrap="square" lIns="91418" tIns="45710" rIns="91418" bIns="45710">
            <a:spAutoFit/>
          </a:bodyPr>
          <a:lstStyle/>
          <a:p>
            <a:pPr>
              <a:lnSpc>
                <a:spcPct val="150000"/>
              </a:lnSpc>
            </a:pPr>
            <a:r>
              <a:rPr lang="zh-CN" altLang="en-US" sz="12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小组成员无法专心开发。</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小组成员目前都处于大三阶段，本学期除了软件工程课程外，还有其他专业课需要学习，无法一心一意全部投入软件工程课程的学习与实践中，同样，其他课程也需要花费不少的精力，所以小组成员的时间精力都是有限的。</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grpSp>
        <p:nvGrpSpPr>
          <p:cNvPr id="2" name="Group 3"/>
          <p:cNvGrpSpPr/>
          <p:nvPr/>
        </p:nvGrpSpPr>
        <p:grpSpPr>
          <a:xfrm>
            <a:off x="4546806" y="2178439"/>
            <a:ext cx="2106730" cy="914399"/>
            <a:chOff x="5621315" y="2514600"/>
            <a:chExt cx="2107496" cy="914400"/>
          </a:xfrm>
        </p:grpSpPr>
        <p:sp>
          <p:nvSpPr>
            <p:cNvPr id="147" name="Parallelogram 14"/>
            <p:cNvSpPr/>
            <p:nvPr/>
          </p:nvSpPr>
          <p:spPr>
            <a:xfrm>
              <a:off x="5621315" y="2514600"/>
              <a:ext cx="2107496" cy="914400"/>
            </a:xfrm>
            <a:prstGeom prst="parallelogram">
              <a:avLst>
                <a:gd name="adj" fmla="val 524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chemeClr val="tx1">
                    <a:lumMod val="65000"/>
                    <a:lumOff val="35000"/>
                  </a:schemeClr>
                </a:solidFill>
              </a:endParaRPr>
            </a:p>
          </p:txBody>
        </p:sp>
        <p:sp>
          <p:nvSpPr>
            <p:cNvPr id="148" name="AutoShape 59"/>
            <p:cNvSpPr/>
            <p:nvPr/>
          </p:nvSpPr>
          <p:spPr bwMode="auto">
            <a:xfrm>
              <a:off x="6442494" y="2777487"/>
              <a:ext cx="465138" cy="464344"/>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2"/>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5706" tIns="35706" rIns="35706" bIns="35706" anchor="ctr"/>
            <a:lstStyle/>
            <a:p>
              <a:pPr algn="ctr" defTabSz="228600" hangingPunct="0"/>
              <a:endParaRPr lang="en-US" sz="2400" dirty="0">
                <a:solidFill>
                  <a:schemeClr val="tx1">
                    <a:lumMod val="65000"/>
                    <a:lumOff val="35000"/>
                  </a:schemeClr>
                </a:solidFill>
                <a:sym typeface="Gill Sans" charset="0"/>
              </a:endParaRPr>
            </a:p>
          </p:txBody>
        </p:sp>
      </p:grpSp>
      <p:grpSp>
        <p:nvGrpSpPr>
          <p:cNvPr id="3" name="Group 1"/>
          <p:cNvGrpSpPr/>
          <p:nvPr/>
        </p:nvGrpSpPr>
        <p:grpSpPr>
          <a:xfrm>
            <a:off x="5087385" y="974154"/>
            <a:ext cx="2106730" cy="914399"/>
            <a:chOff x="6162090" y="1310315"/>
            <a:chExt cx="2107496" cy="914400"/>
          </a:xfrm>
        </p:grpSpPr>
        <p:sp>
          <p:nvSpPr>
            <p:cNvPr id="150" name="Parallelogram 13"/>
            <p:cNvSpPr/>
            <p:nvPr/>
          </p:nvSpPr>
          <p:spPr>
            <a:xfrm>
              <a:off x="6162090" y="1310315"/>
              <a:ext cx="2107496" cy="914400"/>
            </a:xfrm>
            <a:prstGeom prst="parallelogram">
              <a:avLst>
                <a:gd name="adj" fmla="val 5241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chemeClr val="tx1">
                    <a:lumMod val="65000"/>
                    <a:lumOff val="35000"/>
                  </a:schemeClr>
                </a:solidFill>
              </a:endParaRPr>
            </a:p>
          </p:txBody>
        </p:sp>
        <p:grpSp>
          <p:nvGrpSpPr>
            <p:cNvPr id="4" name="Group 42"/>
            <p:cNvGrpSpPr/>
            <p:nvPr/>
          </p:nvGrpSpPr>
          <p:grpSpPr>
            <a:xfrm>
              <a:off x="6983269" y="1549630"/>
              <a:ext cx="465138" cy="435769"/>
              <a:chOff x="5368132" y="3540125"/>
              <a:chExt cx="465138" cy="435769"/>
            </a:xfrm>
            <a:solidFill>
              <a:schemeClr val="bg2"/>
            </a:solidFill>
          </p:grpSpPr>
          <p:sp>
            <p:nvSpPr>
              <p:cNvPr id="152"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5706" tIns="35706" rIns="35706" bIns="35706" anchor="ctr"/>
              <a:lstStyle/>
              <a:p>
                <a:pPr algn="ctr" defTabSz="228600" hangingPunct="0"/>
                <a:endParaRPr lang="en-US" sz="1465"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153"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5706" tIns="35706" rIns="35706" bIns="35706" anchor="ctr"/>
              <a:lstStyle/>
              <a:p>
                <a:pPr algn="ctr" defTabSz="228600" hangingPunct="0"/>
                <a:endParaRPr lang="en-US" sz="1465"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grpSp>
        <p:nvGrpSpPr>
          <p:cNvPr id="5" name="Group 5"/>
          <p:cNvGrpSpPr/>
          <p:nvPr/>
        </p:nvGrpSpPr>
        <p:grpSpPr>
          <a:xfrm>
            <a:off x="3379930" y="4587010"/>
            <a:ext cx="2106730" cy="914399"/>
            <a:chOff x="4454013" y="4923170"/>
            <a:chExt cx="2107496" cy="914400"/>
          </a:xfrm>
        </p:grpSpPr>
        <p:sp>
          <p:nvSpPr>
            <p:cNvPr id="155" name="Parallelogram 16"/>
            <p:cNvSpPr/>
            <p:nvPr/>
          </p:nvSpPr>
          <p:spPr>
            <a:xfrm>
              <a:off x="4454013" y="4923170"/>
              <a:ext cx="2107496" cy="914400"/>
            </a:xfrm>
            <a:prstGeom prst="parallelogram">
              <a:avLst>
                <a:gd name="adj" fmla="val 5241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chemeClr val="tx1">
                    <a:lumMod val="65000"/>
                    <a:lumOff val="35000"/>
                  </a:schemeClr>
                </a:solidFill>
              </a:endParaRPr>
            </a:p>
          </p:txBody>
        </p:sp>
        <p:grpSp>
          <p:nvGrpSpPr>
            <p:cNvPr id="6" name="Group 45"/>
            <p:cNvGrpSpPr/>
            <p:nvPr/>
          </p:nvGrpSpPr>
          <p:grpSpPr>
            <a:xfrm>
              <a:off x="5348217" y="5147801"/>
              <a:ext cx="319088" cy="465138"/>
              <a:chOff x="3582988" y="3510757"/>
              <a:chExt cx="319088" cy="465138"/>
            </a:xfrm>
            <a:solidFill>
              <a:schemeClr val="bg2"/>
            </a:solidFill>
          </p:grpSpPr>
          <p:sp>
            <p:nvSpPr>
              <p:cNvPr id="157" name="AutoShape 113"/>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5706" tIns="35706" rIns="35706" bIns="35706" anchor="ctr"/>
              <a:lstStyle/>
              <a:p>
                <a:pPr algn="ctr" defTabSz="228600" hangingPunct="0"/>
                <a:endParaRPr lang="en-US" sz="2400" dirty="0">
                  <a:solidFill>
                    <a:schemeClr val="tx1">
                      <a:lumMod val="65000"/>
                      <a:lumOff val="35000"/>
                    </a:schemeClr>
                  </a:solidFill>
                  <a:sym typeface="Gill Sans" charset="0"/>
                </a:endParaRPr>
              </a:p>
            </p:txBody>
          </p:sp>
          <p:sp>
            <p:nvSpPr>
              <p:cNvPr id="158" name="AutoShape 114"/>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5706" tIns="35706" rIns="35706" bIns="35706" anchor="ctr"/>
              <a:lstStyle/>
              <a:p>
                <a:pPr algn="ctr" defTabSz="228600" hangingPunct="0"/>
                <a:endParaRPr lang="en-US" sz="2400" dirty="0">
                  <a:solidFill>
                    <a:schemeClr val="tx1">
                      <a:lumMod val="65000"/>
                      <a:lumOff val="35000"/>
                    </a:schemeClr>
                  </a:solidFill>
                  <a:sym typeface="Gill Sans" charset="0"/>
                </a:endParaRPr>
              </a:p>
            </p:txBody>
          </p:sp>
        </p:grpSp>
      </p:grpSp>
      <p:grpSp>
        <p:nvGrpSpPr>
          <p:cNvPr id="7" name="Group 4"/>
          <p:cNvGrpSpPr/>
          <p:nvPr/>
        </p:nvGrpSpPr>
        <p:grpSpPr>
          <a:xfrm>
            <a:off x="3967954" y="3382725"/>
            <a:ext cx="2106730" cy="914399"/>
            <a:chOff x="5042252" y="3718885"/>
            <a:chExt cx="2107496" cy="914400"/>
          </a:xfrm>
        </p:grpSpPr>
        <p:sp>
          <p:nvSpPr>
            <p:cNvPr id="160" name="Parallelogram 15"/>
            <p:cNvSpPr/>
            <p:nvPr/>
          </p:nvSpPr>
          <p:spPr>
            <a:xfrm>
              <a:off x="5042252" y="3718885"/>
              <a:ext cx="2107496" cy="914400"/>
            </a:xfrm>
            <a:prstGeom prst="parallelogram">
              <a:avLst>
                <a:gd name="adj" fmla="val 5241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chemeClr val="tx1">
                    <a:lumMod val="65000"/>
                    <a:lumOff val="35000"/>
                  </a:schemeClr>
                </a:solidFill>
              </a:endParaRPr>
            </a:p>
          </p:txBody>
        </p:sp>
        <p:grpSp>
          <p:nvGrpSpPr>
            <p:cNvPr id="8" name="Group 48"/>
            <p:cNvGrpSpPr/>
            <p:nvPr/>
          </p:nvGrpSpPr>
          <p:grpSpPr>
            <a:xfrm>
              <a:off x="5863431" y="3980425"/>
              <a:ext cx="465138" cy="391319"/>
              <a:chOff x="5368132" y="2625725"/>
              <a:chExt cx="465138" cy="391319"/>
            </a:xfrm>
            <a:solidFill>
              <a:schemeClr val="bg2"/>
            </a:solidFill>
          </p:grpSpPr>
          <p:sp>
            <p:nvSpPr>
              <p:cNvPr id="162"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5706" tIns="35706" rIns="35706" bIns="35706" anchor="ctr"/>
              <a:lstStyle/>
              <a:p>
                <a:pPr algn="ctr" defTabSz="228600" hangingPunct="0"/>
                <a:endParaRPr lang="en-US" sz="1465"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163"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5706" tIns="35706" rIns="35706" bIns="35706" anchor="ctr"/>
              <a:lstStyle/>
              <a:p>
                <a:pPr algn="ctr" defTabSz="228600" hangingPunct="0"/>
                <a:endParaRPr lang="en-US" sz="1465"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164"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5706" tIns="35706" rIns="35706" bIns="35706" anchor="ctr"/>
              <a:lstStyle/>
              <a:p>
                <a:pPr algn="ctr" defTabSz="228600" hangingPunct="0"/>
                <a:endParaRPr lang="en-US" sz="1465" dirty="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grpSp>
        <p:nvGrpSpPr>
          <p:cNvPr id="15" name="组合 14"/>
          <p:cNvGrpSpPr/>
          <p:nvPr/>
        </p:nvGrpSpPr>
        <p:grpSpPr>
          <a:xfrm>
            <a:off x="1189355" y="269240"/>
            <a:ext cx="1635125" cy="529590"/>
            <a:chOff x="1873" y="424"/>
            <a:chExt cx="2575" cy="834"/>
          </a:xfrm>
        </p:grpSpPr>
        <p:sp>
          <p:nvSpPr>
            <p:cNvPr id="16" name="矩形 15"/>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1984" y="535"/>
              <a:ext cx="2464" cy="723"/>
            </a:xfrm>
            <a:prstGeom prst="rect">
              <a:avLst/>
            </a:prstGeom>
          </p:spPr>
          <p:txBody>
            <a:bodyPr wrap="square" lIns="91400" tIns="45699" rIns="91400" bIns="45699">
              <a:spAutoFit/>
            </a:bodyPr>
            <a:p>
              <a:pPr lvl="0" defTabSz="914400">
                <a:defRPr/>
              </a:pPr>
              <a:r>
                <a:rPr lang="zh-CN" altLang="en-US" sz="2400" dirty="0">
                  <a:solidFill>
                    <a:schemeClr val="accent1"/>
                  </a:solidFill>
                  <a:latin typeface="微软雅黑" panose="020B0503020204020204" pitchFamily="34" charset="-122"/>
                  <a:ea typeface="微软雅黑" panose="020B0503020204020204" pitchFamily="34" charset="-122"/>
                  <a:sym typeface="+mn-ea"/>
                </a:rPr>
                <a:t>约束条件</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strips(downLeft)">
                                      <p:cBhvr>
                                        <p:cTn id="7" dur="500"/>
                                        <p:tgtEl>
                                          <p:spTgt spid="137"/>
                                        </p:tgtEl>
                                      </p:cBhvr>
                                    </p:animEffect>
                                  </p:childTnLst>
                                </p:cTn>
                              </p:par>
                            </p:childTnLst>
                          </p:cTn>
                        </p:par>
                        <p:par>
                          <p:cTn id="8" fill="hold">
                            <p:stCondLst>
                              <p:cond delay="500"/>
                            </p:stCondLst>
                            <p:childTnLst>
                              <p:par>
                                <p:cTn id="9" presetID="2" presetClass="entr" presetSubtype="3"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3"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1+#ppt_w/2"/>
                                          </p:val>
                                        </p:tav>
                                        <p:tav tm="100000">
                                          <p:val>
                                            <p:strVal val="#ppt_x"/>
                                          </p:val>
                                        </p:tav>
                                      </p:tavLst>
                                    </p:anim>
                                    <p:anim calcmode="lin" valueType="num">
                                      <p:cBhvr additive="base">
                                        <p:cTn id="17" dur="500" fill="hold"/>
                                        <p:tgtEl>
                                          <p:spTgt spid="2"/>
                                        </p:tgtEl>
                                        <p:attrNameLst>
                                          <p:attrName>ppt_y</p:attrName>
                                        </p:attrNameLst>
                                      </p:cBhvr>
                                      <p:tavLst>
                                        <p:tav tm="0">
                                          <p:val>
                                            <p:strVal val="0-#ppt_h/2"/>
                                          </p:val>
                                        </p:tav>
                                        <p:tav tm="100000">
                                          <p:val>
                                            <p:strVal val="#ppt_y"/>
                                          </p:val>
                                        </p:tav>
                                      </p:tavLst>
                                    </p:anim>
                                  </p:childTnLst>
                                </p:cTn>
                              </p:par>
                            </p:childTnLst>
                          </p:cTn>
                        </p:par>
                        <p:par>
                          <p:cTn id="18" fill="hold">
                            <p:stCondLst>
                              <p:cond delay="1500"/>
                            </p:stCondLst>
                            <p:childTnLst>
                              <p:par>
                                <p:cTn id="19" presetID="2" presetClass="entr" presetSubtype="3"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1+#ppt_w/2"/>
                                          </p:val>
                                        </p:tav>
                                        <p:tav tm="100000">
                                          <p:val>
                                            <p:strVal val="#ppt_x"/>
                                          </p:val>
                                        </p:tav>
                                      </p:tavLst>
                                    </p:anim>
                                    <p:anim calcmode="lin" valueType="num">
                                      <p:cBhvr additive="base">
                                        <p:cTn id="22" dur="500" fill="hold"/>
                                        <p:tgtEl>
                                          <p:spTgt spid="7"/>
                                        </p:tgtEl>
                                        <p:attrNameLst>
                                          <p:attrName>ppt_y</p:attrName>
                                        </p:attrNameLst>
                                      </p:cBhvr>
                                      <p:tavLst>
                                        <p:tav tm="0">
                                          <p:val>
                                            <p:strVal val="0-#ppt_h/2"/>
                                          </p:val>
                                        </p:tav>
                                        <p:tav tm="100000">
                                          <p:val>
                                            <p:strVal val="#ppt_y"/>
                                          </p:val>
                                        </p:tav>
                                      </p:tavLst>
                                    </p:anim>
                                  </p:childTnLst>
                                </p:cTn>
                              </p:par>
                            </p:childTnLst>
                          </p:cTn>
                        </p:par>
                        <p:par>
                          <p:cTn id="23" fill="hold">
                            <p:stCondLst>
                              <p:cond delay="2000"/>
                            </p:stCondLst>
                            <p:childTnLst>
                              <p:par>
                                <p:cTn id="24" presetID="2" presetClass="entr" presetSubtype="3"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1+#ppt_w/2"/>
                                          </p:val>
                                        </p:tav>
                                        <p:tav tm="100000">
                                          <p:val>
                                            <p:strVal val="#ppt_x"/>
                                          </p:val>
                                        </p:tav>
                                      </p:tavLst>
                                    </p:anim>
                                    <p:anim calcmode="lin" valueType="num">
                                      <p:cBhvr additive="base">
                                        <p:cTn id="27" dur="500" fill="hold"/>
                                        <p:tgtEl>
                                          <p:spTgt spid="5"/>
                                        </p:tgtEl>
                                        <p:attrNameLst>
                                          <p:attrName>ppt_y</p:attrName>
                                        </p:attrNameLst>
                                      </p:cBhvr>
                                      <p:tavLst>
                                        <p:tav tm="0">
                                          <p:val>
                                            <p:strVal val="0-#ppt_h/2"/>
                                          </p:val>
                                        </p:tav>
                                        <p:tav tm="100000">
                                          <p:val>
                                            <p:strVal val="#ppt_y"/>
                                          </p:val>
                                        </p:tav>
                                      </p:tavLst>
                                    </p:anim>
                                  </p:childTnLst>
                                </p:cTn>
                              </p:par>
                            </p:childTnLst>
                          </p:cTn>
                        </p:par>
                        <p:par>
                          <p:cTn id="28" fill="hold">
                            <p:stCondLst>
                              <p:cond delay="2500"/>
                            </p:stCondLst>
                            <p:childTnLst>
                              <p:par>
                                <p:cTn id="29" presetID="2" presetClass="entr" presetSubtype="8" fill="hold" grpId="0" nodeType="afterEffect">
                                  <p:stCondLst>
                                    <p:cond delay="0"/>
                                  </p:stCondLst>
                                  <p:childTnLst>
                                    <p:set>
                                      <p:cBhvr>
                                        <p:cTn id="30" dur="1" fill="hold">
                                          <p:stCondLst>
                                            <p:cond delay="0"/>
                                          </p:stCondLst>
                                        </p:cTn>
                                        <p:tgtEl>
                                          <p:spTgt spid="138"/>
                                        </p:tgtEl>
                                        <p:attrNameLst>
                                          <p:attrName>style.visibility</p:attrName>
                                        </p:attrNameLst>
                                      </p:cBhvr>
                                      <p:to>
                                        <p:strVal val="visible"/>
                                      </p:to>
                                    </p:set>
                                    <p:anim calcmode="lin" valueType="num">
                                      <p:cBhvr additive="base">
                                        <p:cTn id="31" dur="500" fill="hold"/>
                                        <p:tgtEl>
                                          <p:spTgt spid="138"/>
                                        </p:tgtEl>
                                        <p:attrNameLst>
                                          <p:attrName>ppt_x</p:attrName>
                                        </p:attrNameLst>
                                      </p:cBhvr>
                                      <p:tavLst>
                                        <p:tav tm="0">
                                          <p:val>
                                            <p:strVal val="0-#ppt_w/2"/>
                                          </p:val>
                                        </p:tav>
                                        <p:tav tm="100000">
                                          <p:val>
                                            <p:strVal val="#ppt_x"/>
                                          </p:val>
                                        </p:tav>
                                      </p:tavLst>
                                    </p:anim>
                                    <p:anim calcmode="lin" valueType="num">
                                      <p:cBhvr additive="base">
                                        <p:cTn id="32" dur="500" fill="hold"/>
                                        <p:tgtEl>
                                          <p:spTgt spid="138"/>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139"/>
                                        </p:tgtEl>
                                        <p:attrNameLst>
                                          <p:attrName>style.visibility</p:attrName>
                                        </p:attrNameLst>
                                      </p:cBhvr>
                                      <p:to>
                                        <p:strVal val="visible"/>
                                      </p:to>
                                    </p:set>
                                    <p:animEffect transition="in" filter="fade">
                                      <p:cBhvr>
                                        <p:cTn id="36" dur="500"/>
                                        <p:tgtEl>
                                          <p:spTgt spid="139"/>
                                        </p:tgtEl>
                                      </p:cBhvr>
                                    </p:animEffect>
                                  </p:childTnLst>
                                </p:cTn>
                              </p:par>
                            </p:childTnLst>
                          </p:cTn>
                        </p:par>
                        <p:par>
                          <p:cTn id="37" fill="hold">
                            <p:stCondLst>
                              <p:cond delay="3500"/>
                            </p:stCondLst>
                            <p:childTnLst>
                              <p:par>
                                <p:cTn id="38" presetID="2" presetClass="entr" presetSubtype="8" fill="hold" grpId="0" nodeType="afterEffect">
                                  <p:stCondLst>
                                    <p:cond delay="0"/>
                                  </p:stCondLst>
                                  <p:childTnLst>
                                    <p:set>
                                      <p:cBhvr>
                                        <p:cTn id="39" dur="1" fill="hold">
                                          <p:stCondLst>
                                            <p:cond delay="0"/>
                                          </p:stCondLst>
                                        </p:cTn>
                                        <p:tgtEl>
                                          <p:spTgt spid="140"/>
                                        </p:tgtEl>
                                        <p:attrNameLst>
                                          <p:attrName>style.visibility</p:attrName>
                                        </p:attrNameLst>
                                      </p:cBhvr>
                                      <p:to>
                                        <p:strVal val="visible"/>
                                      </p:to>
                                    </p:set>
                                    <p:anim calcmode="lin" valueType="num">
                                      <p:cBhvr additive="base">
                                        <p:cTn id="40" dur="500" fill="hold"/>
                                        <p:tgtEl>
                                          <p:spTgt spid="140"/>
                                        </p:tgtEl>
                                        <p:attrNameLst>
                                          <p:attrName>ppt_x</p:attrName>
                                        </p:attrNameLst>
                                      </p:cBhvr>
                                      <p:tavLst>
                                        <p:tav tm="0">
                                          <p:val>
                                            <p:strVal val="0-#ppt_w/2"/>
                                          </p:val>
                                        </p:tav>
                                        <p:tav tm="100000">
                                          <p:val>
                                            <p:strVal val="#ppt_x"/>
                                          </p:val>
                                        </p:tav>
                                      </p:tavLst>
                                    </p:anim>
                                    <p:anim calcmode="lin" valueType="num">
                                      <p:cBhvr additive="base">
                                        <p:cTn id="41" dur="500" fill="hold"/>
                                        <p:tgtEl>
                                          <p:spTgt spid="140"/>
                                        </p:tgtEl>
                                        <p:attrNameLst>
                                          <p:attrName>ppt_y</p:attrName>
                                        </p:attrNameLst>
                                      </p:cBhvr>
                                      <p:tavLst>
                                        <p:tav tm="0">
                                          <p:val>
                                            <p:strVal val="#ppt_y"/>
                                          </p:val>
                                        </p:tav>
                                        <p:tav tm="100000">
                                          <p:val>
                                            <p:strVal val="#ppt_y"/>
                                          </p:val>
                                        </p:tav>
                                      </p:tavLst>
                                    </p:anim>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141"/>
                                        </p:tgtEl>
                                        <p:attrNameLst>
                                          <p:attrName>style.visibility</p:attrName>
                                        </p:attrNameLst>
                                      </p:cBhvr>
                                      <p:to>
                                        <p:strVal val="visible"/>
                                      </p:to>
                                    </p:set>
                                    <p:animEffect transition="in" filter="fade">
                                      <p:cBhvr>
                                        <p:cTn id="45" dur="500"/>
                                        <p:tgtEl>
                                          <p:spTgt spid="141"/>
                                        </p:tgtEl>
                                      </p:cBhvr>
                                    </p:animEffect>
                                  </p:childTnLst>
                                </p:cTn>
                              </p:par>
                            </p:childTnLst>
                          </p:cTn>
                        </p:par>
                        <p:par>
                          <p:cTn id="46" fill="hold">
                            <p:stCondLst>
                              <p:cond delay="4500"/>
                            </p:stCondLst>
                            <p:childTnLst>
                              <p:par>
                                <p:cTn id="47" presetID="2" presetClass="entr" presetSubtype="8" fill="hold" grpId="0" nodeType="afterEffect">
                                  <p:stCondLst>
                                    <p:cond delay="0"/>
                                  </p:stCondLst>
                                  <p:childTnLst>
                                    <p:set>
                                      <p:cBhvr>
                                        <p:cTn id="48" dur="1" fill="hold">
                                          <p:stCondLst>
                                            <p:cond delay="0"/>
                                          </p:stCondLst>
                                        </p:cTn>
                                        <p:tgtEl>
                                          <p:spTgt spid="142"/>
                                        </p:tgtEl>
                                        <p:attrNameLst>
                                          <p:attrName>style.visibility</p:attrName>
                                        </p:attrNameLst>
                                      </p:cBhvr>
                                      <p:to>
                                        <p:strVal val="visible"/>
                                      </p:to>
                                    </p:set>
                                    <p:anim calcmode="lin" valueType="num">
                                      <p:cBhvr additive="base">
                                        <p:cTn id="49" dur="500" fill="hold"/>
                                        <p:tgtEl>
                                          <p:spTgt spid="142"/>
                                        </p:tgtEl>
                                        <p:attrNameLst>
                                          <p:attrName>ppt_x</p:attrName>
                                        </p:attrNameLst>
                                      </p:cBhvr>
                                      <p:tavLst>
                                        <p:tav tm="0">
                                          <p:val>
                                            <p:strVal val="0-#ppt_w/2"/>
                                          </p:val>
                                        </p:tav>
                                        <p:tav tm="100000">
                                          <p:val>
                                            <p:strVal val="#ppt_x"/>
                                          </p:val>
                                        </p:tav>
                                      </p:tavLst>
                                    </p:anim>
                                    <p:anim calcmode="lin" valueType="num">
                                      <p:cBhvr additive="base">
                                        <p:cTn id="50" dur="500" fill="hold"/>
                                        <p:tgtEl>
                                          <p:spTgt spid="142"/>
                                        </p:tgtEl>
                                        <p:attrNameLst>
                                          <p:attrName>ppt_y</p:attrName>
                                        </p:attrNameLst>
                                      </p:cBhvr>
                                      <p:tavLst>
                                        <p:tav tm="0">
                                          <p:val>
                                            <p:strVal val="#ppt_y"/>
                                          </p:val>
                                        </p:tav>
                                        <p:tav tm="100000">
                                          <p:val>
                                            <p:strVal val="#ppt_y"/>
                                          </p:val>
                                        </p:tav>
                                      </p:tavLst>
                                    </p:anim>
                                  </p:childTnLst>
                                </p:cTn>
                              </p:par>
                            </p:childTnLst>
                          </p:cTn>
                        </p:par>
                        <p:par>
                          <p:cTn id="51" fill="hold">
                            <p:stCondLst>
                              <p:cond delay="5000"/>
                            </p:stCondLst>
                            <p:childTnLst>
                              <p:par>
                                <p:cTn id="52" presetID="10" presetClass="entr" presetSubtype="0" fill="hold" grpId="0" nodeType="afterEffect">
                                  <p:stCondLst>
                                    <p:cond delay="0"/>
                                  </p:stCondLst>
                                  <p:childTnLst>
                                    <p:set>
                                      <p:cBhvr>
                                        <p:cTn id="53" dur="1" fill="hold">
                                          <p:stCondLst>
                                            <p:cond delay="0"/>
                                          </p:stCondLst>
                                        </p:cTn>
                                        <p:tgtEl>
                                          <p:spTgt spid="143"/>
                                        </p:tgtEl>
                                        <p:attrNameLst>
                                          <p:attrName>style.visibility</p:attrName>
                                        </p:attrNameLst>
                                      </p:cBhvr>
                                      <p:to>
                                        <p:strVal val="visible"/>
                                      </p:to>
                                    </p:set>
                                    <p:animEffect transition="in" filter="fade">
                                      <p:cBhvr>
                                        <p:cTn id="54" dur="500"/>
                                        <p:tgtEl>
                                          <p:spTgt spid="143"/>
                                        </p:tgtEl>
                                      </p:cBhvr>
                                    </p:animEffect>
                                  </p:childTnLst>
                                </p:cTn>
                              </p:par>
                            </p:childTnLst>
                          </p:cTn>
                        </p:par>
                        <p:par>
                          <p:cTn id="55" fill="hold">
                            <p:stCondLst>
                              <p:cond delay="5500"/>
                            </p:stCondLst>
                            <p:childTnLst>
                              <p:par>
                                <p:cTn id="56" presetID="2" presetClass="entr" presetSubtype="8" fill="hold" grpId="0" nodeType="afterEffect">
                                  <p:stCondLst>
                                    <p:cond delay="0"/>
                                  </p:stCondLst>
                                  <p:childTnLst>
                                    <p:set>
                                      <p:cBhvr>
                                        <p:cTn id="57" dur="1" fill="hold">
                                          <p:stCondLst>
                                            <p:cond delay="0"/>
                                          </p:stCondLst>
                                        </p:cTn>
                                        <p:tgtEl>
                                          <p:spTgt spid="144"/>
                                        </p:tgtEl>
                                        <p:attrNameLst>
                                          <p:attrName>style.visibility</p:attrName>
                                        </p:attrNameLst>
                                      </p:cBhvr>
                                      <p:to>
                                        <p:strVal val="visible"/>
                                      </p:to>
                                    </p:set>
                                    <p:anim calcmode="lin" valueType="num">
                                      <p:cBhvr additive="base">
                                        <p:cTn id="58" dur="500" fill="hold"/>
                                        <p:tgtEl>
                                          <p:spTgt spid="144"/>
                                        </p:tgtEl>
                                        <p:attrNameLst>
                                          <p:attrName>ppt_x</p:attrName>
                                        </p:attrNameLst>
                                      </p:cBhvr>
                                      <p:tavLst>
                                        <p:tav tm="0">
                                          <p:val>
                                            <p:strVal val="0-#ppt_w/2"/>
                                          </p:val>
                                        </p:tav>
                                        <p:tav tm="100000">
                                          <p:val>
                                            <p:strVal val="#ppt_x"/>
                                          </p:val>
                                        </p:tav>
                                      </p:tavLst>
                                    </p:anim>
                                    <p:anim calcmode="lin" valueType="num">
                                      <p:cBhvr additive="base">
                                        <p:cTn id="59" dur="500" fill="hold"/>
                                        <p:tgtEl>
                                          <p:spTgt spid="144"/>
                                        </p:tgtEl>
                                        <p:attrNameLst>
                                          <p:attrName>ppt_y</p:attrName>
                                        </p:attrNameLst>
                                      </p:cBhvr>
                                      <p:tavLst>
                                        <p:tav tm="0">
                                          <p:val>
                                            <p:strVal val="#ppt_y"/>
                                          </p:val>
                                        </p:tav>
                                        <p:tav tm="100000">
                                          <p:val>
                                            <p:strVal val="#ppt_y"/>
                                          </p:val>
                                        </p:tav>
                                      </p:tavLst>
                                    </p:anim>
                                  </p:childTnLst>
                                </p:cTn>
                              </p:par>
                            </p:childTnLst>
                          </p:cTn>
                        </p:par>
                        <p:par>
                          <p:cTn id="60" fill="hold">
                            <p:stCondLst>
                              <p:cond delay="6000"/>
                            </p:stCondLst>
                            <p:childTnLst>
                              <p:par>
                                <p:cTn id="61" presetID="10" presetClass="entr" presetSubtype="0" fill="hold" grpId="0" nodeType="afterEffect">
                                  <p:stCondLst>
                                    <p:cond delay="0"/>
                                  </p:stCondLst>
                                  <p:childTnLst>
                                    <p:set>
                                      <p:cBhvr>
                                        <p:cTn id="62" dur="1" fill="hold">
                                          <p:stCondLst>
                                            <p:cond delay="0"/>
                                          </p:stCondLst>
                                        </p:cTn>
                                        <p:tgtEl>
                                          <p:spTgt spid="145"/>
                                        </p:tgtEl>
                                        <p:attrNameLst>
                                          <p:attrName>style.visibility</p:attrName>
                                        </p:attrNameLst>
                                      </p:cBhvr>
                                      <p:to>
                                        <p:strVal val="visible"/>
                                      </p:to>
                                    </p:set>
                                    <p:animEffect transition="in" filter="fade">
                                      <p:cBhvr>
                                        <p:cTn id="63"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bldLvl="0" animBg="1"/>
      <p:bldP spid="138" grpId="0" bldLvl="0" animBg="1"/>
      <p:bldP spid="139" grpId="0"/>
      <p:bldP spid="140" grpId="0" bldLvl="0" animBg="1"/>
      <p:bldP spid="141" grpId="0"/>
      <p:bldP spid="142" grpId="0" bldLvl="0" animBg="1"/>
      <p:bldP spid="143" grpId="0"/>
      <p:bldP spid="144" grpId="0" bldLvl="0" animBg="1"/>
      <p:bldP spid="14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altLang="en-US" sz="2400" dirty="0">
                  <a:solidFill>
                    <a:schemeClr val="accent1"/>
                  </a:solidFill>
                  <a:latin typeface="微软雅黑" panose="020B0503020204020204" pitchFamily="34" charset="-122"/>
                  <a:ea typeface="微软雅黑" panose="020B0503020204020204" pitchFamily="34" charset="-122"/>
                  <a:sym typeface="+mn-ea"/>
                </a:rPr>
                <a:t>数据字典以及</a:t>
              </a:r>
              <a:r>
                <a:rPr lang="en-US" sz="2400" dirty="0">
                  <a:solidFill>
                    <a:schemeClr val="accent1"/>
                  </a:solidFill>
                  <a:latin typeface="微软雅黑" panose="020B0503020204020204" pitchFamily="34" charset="-122"/>
                  <a:ea typeface="微软雅黑" panose="020B0503020204020204" pitchFamily="34" charset="-122"/>
                  <a:sym typeface="+mn-ea"/>
                </a:rPr>
                <a:t>ER</a:t>
              </a:r>
              <a:r>
                <a:rPr lang="zh-CN" altLang="en-US" sz="2400" dirty="0">
                  <a:solidFill>
                    <a:schemeClr val="accent1"/>
                  </a:solidFill>
                  <a:latin typeface="微软雅黑" panose="020B0503020204020204" pitchFamily="34" charset="-122"/>
                  <a:ea typeface="微软雅黑" panose="020B0503020204020204" pitchFamily="34" charset="-122"/>
                  <a:sym typeface="+mn-ea"/>
                </a:rPr>
                <a:t>图</a:t>
              </a:r>
              <a:endParaRPr lang="zh-CN" altLang="en-US" sz="2400" kern="0" dirty="0">
                <a:solidFill>
                  <a:schemeClr val="accent1"/>
                </a:solidFill>
                <a:latin typeface="微软雅黑" panose="020B0503020204020204" pitchFamily="34" charset="-122"/>
                <a:ea typeface="微软雅黑" panose="020B0503020204020204" pitchFamily="34" charset="-122"/>
                <a:sym typeface="+mn-ea"/>
              </a:endParaRPr>
            </a:p>
          </p:txBody>
        </p:sp>
      </p:grpSp>
      <p:pic>
        <p:nvPicPr>
          <p:cNvPr id="100" name="图片 99"/>
          <p:cNvPicPr/>
          <p:nvPr/>
        </p:nvPicPr>
        <p:blipFill>
          <a:blip r:embed="rId1"/>
          <a:stretch>
            <a:fillRect/>
          </a:stretch>
        </p:blipFill>
        <p:spPr>
          <a:xfrm>
            <a:off x="5157788" y="949008"/>
            <a:ext cx="2181225" cy="1838325"/>
          </a:xfrm>
          <a:prstGeom prst="rect">
            <a:avLst/>
          </a:prstGeom>
          <a:noFill/>
          <a:ln w="9525">
            <a:noFill/>
          </a:ln>
        </p:spPr>
      </p:pic>
      <p:pic>
        <p:nvPicPr>
          <p:cNvPr id="101" name="图片 100"/>
          <p:cNvPicPr/>
          <p:nvPr/>
        </p:nvPicPr>
        <p:blipFill>
          <a:blip r:embed="rId2"/>
          <a:stretch>
            <a:fillRect/>
          </a:stretch>
        </p:blipFill>
        <p:spPr>
          <a:xfrm>
            <a:off x="2957513" y="4606608"/>
            <a:ext cx="2209800" cy="1828800"/>
          </a:xfrm>
          <a:prstGeom prst="rect">
            <a:avLst/>
          </a:prstGeom>
          <a:noFill/>
          <a:ln w="9525">
            <a:noFill/>
          </a:ln>
        </p:spPr>
      </p:pic>
      <p:pic>
        <p:nvPicPr>
          <p:cNvPr id="102" name="图片 101"/>
          <p:cNvPicPr/>
          <p:nvPr/>
        </p:nvPicPr>
        <p:blipFill>
          <a:blip r:embed="rId3"/>
          <a:stretch>
            <a:fillRect/>
          </a:stretch>
        </p:blipFill>
        <p:spPr>
          <a:xfrm>
            <a:off x="5167313" y="2777808"/>
            <a:ext cx="2209800" cy="1828800"/>
          </a:xfrm>
          <a:prstGeom prst="rect">
            <a:avLst/>
          </a:prstGeom>
          <a:noFill/>
          <a:ln w="9525">
            <a:noFill/>
          </a:ln>
        </p:spPr>
      </p:pic>
      <p:pic>
        <p:nvPicPr>
          <p:cNvPr id="103" name="图片 102"/>
          <p:cNvPicPr/>
          <p:nvPr/>
        </p:nvPicPr>
        <p:blipFill>
          <a:blip r:embed="rId4"/>
          <a:stretch>
            <a:fillRect/>
          </a:stretch>
        </p:blipFill>
        <p:spPr>
          <a:xfrm>
            <a:off x="747713" y="949008"/>
            <a:ext cx="2209800" cy="1828800"/>
          </a:xfrm>
          <a:prstGeom prst="rect">
            <a:avLst/>
          </a:prstGeom>
          <a:noFill/>
          <a:ln w="9525">
            <a:noFill/>
          </a:ln>
        </p:spPr>
      </p:pic>
      <p:pic>
        <p:nvPicPr>
          <p:cNvPr id="104" name="图片 103"/>
          <p:cNvPicPr/>
          <p:nvPr/>
        </p:nvPicPr>
        <p:blipFill>
          <a:blip r:embed="rId5"/>
          <a:stretch>
            <a:fillRect/>
          </a:stretch>
        </p:blipFill>
        <p:spPr>
          <a:xfrm>
            <a:off x="747713" y="2777808"/>
            <a:ext cx="2209800" cy="1828800"/>
          </a:xfrm>
          <a:prstGeom prst="rect">
            <a:avLst/>
          </a:prstGeom>
          <a:noFill/>
          <a:ln w="9525">
            <a:noFill/>
          </a:ln>
        </p:spPr>
      </p:pic>
      <p:pic>
        <p:nvPicPr>
          <p:cNvPr id="105" name="图片 104"/>
          <p:cNvPicPr/>
          <p:nvPr/>
        </p:nvPicPr>
        <p:blipFill>
          <a:blip r:embed="rId6"/>
          <a:stretch>
            <a:fillRect/>
          </a:stretch>
        </p:blipFill>
        <p:spPr>
          <a:xfrm>
            <a:off x="747713" y="4606608"/>
            <a:ext cx="2209800" cy="1828800"/>
          </a:xfrm>
          <a:prstGeom prst="rect">
            <a:avLst/>
          </a:prstGeom>
          <a:noFill/>
          <a:ln w="9525">
            <a:noFill/>
          </a:ln>
        </p:spPr>
      </p:pic>
      <p:pic>
        <p:nvPicPr>
          <p:cNvPr id="106" name="图片 105"/>
          <p:cNvPicPr/>
          <p:nvPr/>
        </p:nvPicPr>
        <p:blipFill>
          <a:blip r:embed="rId7"/>
          <a:stretch>
            <a:fillRect/>
          </a:stretch>
        </p:blipFill>
        <p:spPr>
          <a:xfrm>
            <a:off x="2957513" y="949008"/>
            <a:ext cx="2200275" cy="1828800"/>
          </a:xfrm>
          <a:prstGeom prst="rect">
            <a:avLst/>
          </a:prstGeom>
          <a:noFill/>
          <a:ln w="9525">
            <a:noFill/>
          </a:ln>
        </p:spPr>
      </p:pic>
      <p:pic>
        <p:nvPicPr>
          <p:cNvPr id="107" name="图片 106"/>
          <p:cNvPicPr/>
          <p:nvPr/>
        </p:nvPicPr>
        <p:blipFill>
          <a:blip r:embed="rId8"/>
          <a:stretch>
            <a:fillRect/>
          </a:stretch>
        </p:blipFill>
        <p:spPr>
          <a:xfrm>
            <a:off x="2957513" y="2777808"/>
            <a:ext cx="2209800" cy="1828800"/>
          </a:xfrm>
          <a:prstGeom prst="rect">
            <a:avLst/>
          </a:prstGeom>
          <a:noFill/>
          <a:ln w="9525">
            <a:noFill/>
          </a:ln>
        </p:spPr>
      </p:pic>
      <p:sp>
        <p:nvSpPr>
          <p:cNvPr id="108" name="文本框 107"/>
          <p:cNvSpPr txBox="1"/>
          <p:nvPr/>
        </p:nvSpPr>
        <p:spPr>
          <a:xfrm>
            <a:off x="5005388" y="6700203"/>
            <a:ext cx="5080000" cy="368300"/>
          </a:xfrm>
          <a:prstGeom prst="rect">
            <a:avLst/>
          </a:prstGeom>
          <a:noFill/>
          <a:ln w="9525">
            <a:noFill/>
          </a:ln>
        </p:spPr>
        <p:txBody>
          <a:bodyPr>
            <a:spAutoFit/>
          </a:bodyPr>
          <a:p>
            <a:r>
              <a:rPr lang="zh-CN" altLang="en-US"/>
              <a:t> </a:t>
            </a:r>
            <a:endParaRPr lang="zh-CN" altLang="en-US"/>
          </a:p>
        </p:txBody>
      </p:sp>
      <p:pic>
        <p:nvPicPr>
          <p:cNvPr id="3" name="图片 2"/>
          <p:cNvPicPr/>
          <p:nvPr/>
        </p:nvPicPr>
        <p:blipFill>
          <a:blip r:embed="rId9"/>
          <a:stretch>
            <a:fillRect/>
          </a:stretch>
        </p:blipFill>
        <p:spPr>
          <a:xfrm>
            <a:off x="7339013" y="949008"/>
            <a:ext cx="2209800" cy="1828800"/>
          </a:xfrm>
          <a:prstGeom prst="rect">
            <a:avLst/>
          </a:prstGeom>
          <a:noFill/>
          <a:ln w="9525">
            <a:noFill/>
          </a:ln>
        </p:spPr>
      </p:pic>
      <p:pic>
        <p:nvPicPr>
          <p:cNvPr id="110" name="图片 109"/>
          <p:cNvPicPr/>
          <p:nvPr/>
        </p:nvPicPr>
        <p:blipFill>
          <a:blip r:embed="rId10"/>
          <a:stretch>
            <a:fillRect/>
          </a:stretch>
        </p:blipFill>
        <p:spPr>
          <a:xfrm>
            <a:off x="7339013" y="2777808"/>
            <a:ext cx="2209800" cy="1828800"/>
          </a:xfrm>
          <a:prstGeom prst="rect">
            <a:avLst/>
          </a:prstGeom>
          <a:noFill/>
          <a:ln w="9525">
            <a:noFill/>
          </a:ln>
        </p:spPr>
      </p:pic>
      <p:pic>
        <p:nvPicPr>
          <p:cNvPr id="111" name="图片 110"/>
          <p:cNvPicPr/>
          <p:nvPr/>
        </p:nvPicPr>
        <p:blipFill>
          <a:blip r:embed="rId11"/>
          <a:stretch>
            <a:fillRect/>
          </a:stretch>
        </p:blipFill>
        <p:spPr>
          <a:xfrm>
            <a:off x="5167313" y="4606608"/>
            <a:ext cx="2209800" cy="1828800"/>
          </a:xfrm>
          <a:prstGeom prst="rect">
            <a:avLst/>
          </a:prstGeom>
          <a:noFill/>
          <a:ln w="9525">
            <a:noFill/>
          </a:ln>
        </p:spPr>
      </p:pic>
      <p:sp>
        <p:nvSpPr>
          <p:cNvPr id="112" name="文本框 111"/>
          <p:cNvSpPr txBox="1"/>
          <p:nvPr/>
        </p:nvSpPr>
        <p:spPr>
          <a:xfrm>
            <a:off x="5005388" y="14383702"/>
            <a:ext cx="5080000" cy="414020"/>
          </a:xfrm>
          <a:prstGeom prst="rect">
            <a:avLst/>
          </a:prstGeom>
          <a:noFill/>
          <a:ln w="9525">
            <a:noFill/>
          </a:ln>
        </p:spPr>
        <p:txBody>
          <a:bodyPr>
            <a:spAutoFit/>
          </a:bodyPr>
          <a:p>
            <a:pPr indent="266700"/>
            <a:r>
              <a:rPr lang="en-US" sz="1050" b="0">
                <a:latin typeface="Times New Roman" panose="02020603050405020304" pitchFamily="18" charset="0"/>
              </a:rPr>
              <a:t> </a:t>
            </a:r>
            <a:endParaRPr lang="zh-CN" altLang="en-US"/>
          </a:p>
        </p:txBody>
      </p:sp>
      <p:sp>
        <p:nvSpPr>
          <p:cNvPr id="20" name="文本框 11"/>
          <p:cNvSpPr txBox="1"/>
          <p:nvPr/>
        </p:nvSpPr>
        <p:spPr>
          <a:xfrm>
            <a:off x="7346315" y="4606608"/>
            <a:ext cx="2195830" cy="1814195"/>
          </a:xfrm>
          <a:prstGeom prst="rect">
            <a:avLst/>
          </a:prstGeom>
          <a:solidFill>
            <a:sysClr val="window" lastClr="FFFFFF"/>
          </a:solidFill>
          <a:ln w="6350">
            <a:solidFill>
              <a:prstClr val="black"/>
            </a:solid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indent="0" algn="just"/>
            <a:r>
              <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rPr>
              <a:t>名字：论坛信息</a:t>
            </a:r>
            <a:endPar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endParaRPr>
          </a:p>
          <a:p>
            <a:pPr indent="0" algn="just"/>
            <a:r>
              <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rPr>
              <a:t>别名：</a:t>
            </a:r>
            <a:endPar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endParaRPr>
          </a:p>
          <a:p>
            <a:pPr indent="0" algn="just"/>
            <a:r>
              <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rPr>
              <a:t>描述：论坛索引信息</a:t>
            </a:r>
            <a:endPar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endParaRPr>
          </a:p>
          <a:p>
            <a:pPr indent="0" algn="just"/>
            <a:r>
              <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rPr>
              <a:t>定义：论坛信息 = 用户</a:t>
            </a:r>
            <a:r>
              <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rPr>
              <a:t>账号+发布</a:t>
            </a:r>
            <a:r>
              <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rPr>
              <a:t>日期+论坛</a:t>
            </a:r>
            <a:r>
              <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rPr>
              <a:t>内容</a:t>
            </a:r>
            <a:endPar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endParaRPr>
          </a:p>
          <a:p>
            <a:pPr indent="0" algn="just"/>
            <a:r>
              <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rPr>
              <a:t>位置：论坛帖</a:t>
            </a:r>
            <a:endPar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endParaRPr>
          </a:p>
          <a:p>
            <a:pPr indent="0" algn="just"/>
            <a:r>
              <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rPr>
              <a:t> </a:t>
            </a:r>
            <a:endParaRPr lang="en-US" altLang="zh-CN" sz="1050" kern="100">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altLang="en-US" sz="2400" dirty="0">
                  <a:solidFill>
                    <a:schemeClr val="accent1"/>
                  </a:solidFill>
                  <a:latin typeface="微软雅黑" panose="020B0503020204020204" pitchFamily="34" charset="-122"/>
                  <a:ea typeface="微软雅黑" panose="020B0503020204020204" pitchFamily="34" charset="-122"/>
                  <a:sym typeface="+mn-ea"/>
                </a:rPr>
                <a:t>软件体系总体功能</a:t>
              </a:r>
              <a:r>
                <a:rPr lang="en-US" altLang="zh-CN" sz="2400" dirty="0">
                  <a:solidFill>
                    <a:schemeClr val="accent1"/>
                  </a:solidFill>
                  <a:latin typeface="微软雅黑" panose="020B0503020204020204" pitchFamily="34" charset="-122"/>
                  <a:ea typeface="微软雅黑" panose="020B0503020204020204" pitchFamily="34" charset="-122"/>
                  <a:sym typeface="+mn-ea"/>
                </a:rPr>
                <a:t>/</a:t>
              </a:r>
              <a:r>
                <a:rPr lang="zh-CN" altLang="en-US" sz="2400" dirty="0">
                  <a:solidFill>
                    <a:schemeClr val="accent1"/>
                  </a:solidFill>
                  <a:latin typeface="微软雅黑" panose="020B0503020204020204" pitchFamily="34" charset="-122"/>
                  <a:ea typeface="微软雅黑" panose="020B0503020204020204" pitchFamily="34" charset="-122"/>
                  <a:sym typeface="+mn-ea"/>
                </a:rPr>
                <a:t>对象结构</a:t>
              </a:r>
              <a:endParaRPr lang="zh-CN" altLang="en-US" sz="2400" kern="0" dirty="0">
                <a:solidFill>
                  <a:schemeClr val="accent1"/>
                </a:solidFill>
                <a:latin typeface="微软雅黑" panose="020B0503020204020204" pitchFamily="34" charset="-122"/>
                <a:ea typeface="微软雅黑" panose="020B0503020204020204" pitchFamily="34" charset="-122"/>
                <a:sym typeface="+mn-ea"/>
              </a:endParaRPr>
            </a:p>
          </p:txBody>
        </p:sp>
      </p:grpSp>
      <p:pic>
        <p:nvPicPr>
          <p:cNvPr id="3" name="图片 2" descr="er图"/>
          <p:cNvPicPr>
            <a:picLocks noChangeAspect="1"/>
          </p:cNvPicPr>
          <p:nvPr/>
        </p:nvPicPr>
        <p:blipFill>
          <a:blip r:embed="rId1"/>
          <a:stretch>
            <a:fillRect/>
          </a:stretch>
        </p:blipFill>
        <p:spPr>
          <a:xfrm>
            <a:off x="2974340" y="904240"/>
            <a:ext cx="5917565" cy="55759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总体设计报告</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pic>
        <p:nvPicPr>
          <p:cNvPr id="2" name="图片 1"/>
          <p:cNvPicPr>
            <a:picLocks noChangeAspect="1"/>
          </p:cNvPicPr>
          <p:nvPr/>
        </p:nvPicPr>
        <p:blipFill>
          <a:blip r:embed="rId1"/>
          <a:stretch>
            <a:fillRect/>
          </a:stretch>
        </p:blipFill>
        <p:spPr>
          <a:xfrm>
            <a:off x="3691890" y="624205"/>
            <a:ext cx="3794125" cy="5864225"/>
          </a:xfrm>
          <a:prstGeom prst="rect">
            <a:avLst/>
          </a:prstGeom>
        </p:spPr>
      </p:pic>
      <p:pic>
        <p:nvPicPr>
          <p:cNvPr id="4" name="图片 3"/>
          <p:cNvPicPr>
            <a:picLocks noChangeAspect="1"/>
          </p:cNvPicPr>
          <p:nvPr/>
        </p:nvPicPr>
        <p:blipFill>
          <a:blip r:embed="rId2"/>
          <a:stretch>
            <a:fillRect/>
          </a:stretch>
        </p:blipFill>
        <p:spPr>
          <a:xfrm>
            <a:off x="3212465" y="1199515"/>
            <a:ext cx="5191125" cy="4324350"/>
          </a:xfrm>
          <a:prstGeom prst="rect">
            <a:avLst/>
          </a:prstGeom>
        </p:spPr>
      </p:pic>
      <p:pic>
        <p:nvPicPr>
          <p:cNvPr id="5" name="图片 4"/>
          <p:cNvPicPr>
            <a:picLocks noChangeAspect="1"/>
          </p:cNvPicPr>
          <p:nvPr/>
        </p:nvPicPr>
        <p:blipFill>
          <a:blip r:embed="rId3"/>
          <a:stretch>
            <a:fillRect/>
          </a:stretch>
        </p:blipFill>
        <p:spPr>
          <a:xfrm>
            <a:off x="3769995" y="339725"/>
            <a:ext cx="4336415" cy="63265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89355" y="269240"/>
            <a:ext cx="3272790" cy="529590"/>
            <a:chOff x="1873" y="424"/>
            <a:chExt cx="5154" cy="834"/>
          </a:xfrm>
        </p:grpSpPr>
        <p:sp>
          <p:nvSpPr>
            <p:cNvPr id="24" name="矩形 23"/>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1984" y="535"/>
              <a:ext cx="5043" cy="723"/>
            </a:xfrm>
            <a:prstGeom prst="rect">
              <a:avLst/>
            </a:prstGeom>
          </p:spPr>
          <p:txBody>
            <a:bodyPr wrap="square" lIns="91400" tIns="45699" rIns="91400" bIns="45699">
              <a:spAutoFit/>
            </a:bodyPr>
            <a:p>
              <a:pPr lvl="0" defTabSz="914400">
                <a:defRPr/>
              </a:pPr>
              <a:r>
                <a:rPr lang="zh-CN" altLang="en-US" sz="2400" kern="0" dirty="0">
                  <a:solidFill>
                    <a:schemeClr val="accent1"/>
                  </a:solidFill>
                  <a:latin typeface="微软雅黑" panose="020B0503020204020204" pitchFamily="34" charset="-122"/>
                  <a:ea typeface="微软雅黑" panose="020B0503020204020204" pitchFamily="34" charset="-122"/>
                </a:rPr>
                <a:t>系统层次结构</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grpSp>
      <p:pic>
        <p:nvPicPr>
          <p:cNvPr id="2" name="图片 1" descr="a6de6a245ecba13321be690ab626870"/>
          <p:cNvPicPr>
            <a:picLocks noChangeAspect="1"/>
          </p:cNvPicPr>
          <p:nvPr/>
        </p:nvPicPr>
        <p:blipFill>
          <a:blip r:embed="rId1"/>
          <a:stretch>
            <a:fillRect/>
          </a:stretch>
        </p:blipFill>
        <p:spPr>
          <a:xfrm>
            <a:off x="1588770" y="749300"/>
            <a:ext cx="7733030" cy="3853180"/>
          </a:xfrm>
          <a:prstGeom prst="rect">
            <a:avLst/>
          </a:prstGeom>
        </p:spPr>
      </p:pic>
      <p:sp>
        <p:nvSpPr>
          <p:cNvPr id="156" name="文本框 155"/>
          <p:cNvSpPr txBox="1"/>
          <p:nvPr/>
        </p:nvSpPr>
        <p:spPr>
          <a:xfrm>
            <a:off x="1858645" y="4613910"/>
            <a:ext cx="7463155" cy="1753235"/>
          </a:xfrm>
          <a:prstGeom prst="rect">
            <a:avLst/>
          </a:prstGeom>
          <a:noFill/>
          <a:ln w="9525">
            <a:noFill/>
          </a:ln>
        </p:spPr>
        <p:txBody>
          <a:bodyPr wrap="square">
            <a:spAutoFit/>
          </a:bodyPr>
          <a:p>
            <a:pPr indent="266700"/>
            <a:r>
              <a:rPr lang="zh-CN" b="1">
                <a:solidFill>
                  <a:schemeClr val="accent2">
                    <a:lumMod val="75000"/>
                  </a:schemeClr>
                </a:solidFill>
                <a:ea typeface="宋体" panose="02010600030101010101" pitchFamily="2" charset="-122"/>
              </a:rPr>
              <a:t>上图是系统的系统层次图。通过该图可以清楚地看到系统存在的板块，以及对应板块中存在的功能。首先是登录系统，有注册、忘记面和登陆的选项。其次是登录后进入用户系统，可以使用的功能有个人信息查看修改、动植物科普、论坛交流、动物城友会、通知中心等功能，其次是管理员系统，用户审核用户上传的活动信息以及科普信息，也负责处理被举报的帖子和用户。</a:t>
            </a:r>
            <a:endParaRPr lang="zh-CN" altLang="en-US" b="1">
              <a:solidFill>
                <a:schemeClr val="accent2">
                  <a:lumMod val="75000"/>
                </a:schemeClr>
              </a:solidFill>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89355" y="269240"/>
            <a:ext cx="1635125" cy="529590"/>
            <a:chOff x="1873" y="424"/>
            <a:chExt cx="2575" cy="834"/>
          </a:xfrm>
        </p:grpSpPr>
        <p:sp>
          <p:nvSpPr>
            <p:cNvPr id="24" name="矩形 23"/>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1984" y="535"/>
              <a:ext cx="2464" cy="723"/>
            </a:xfrm>
            <a:prstGeom prst="rect">
              <a:avLst/>
            </a:prstGeom>
          </p:spPr>
          <p:txBody>
            <a:bodyPr wrap="square" lIns="91400" tIns="45699" rIns="91400" bIns="45699">
              <a:spAutoFit/>
            </a:bodyPr>
            <a:p>
              <a:pPr lvl="0" defTabSz="914400">
                <a:defRPr/>
              </a:pPr>
              <a:r>
                <a:rPr lang="zh-CN" altLang="en-US" sz="2400" kern="0" dirty="0">
                  <a:solidFill>
                    <a:schemeClr val="accent1"/>
                  </a:solidFill>
                  <a:latin typeface="微软雅黑" panose="020B0503020204020204" pitchFamily="34" charset="-122"/>
                  <a:ea typeface="微软雅黑" panose="020B0503020204020204" pitchFamily="34" charset="-122"/>
                </a:rPr>
                <a:t>业务流图</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grpSp>
      <p:pic>
        <p:nvPicPr>
          <p:cNvPr id="3" name="图片 2" descr="ec9153e1d1e7f6e8169f01c03891632"/>
          <p:cNvPicPr>
            <a:picLocks noChangeAspect="1"/>
          </p:cNvPicPr>
          <p:nvPr/>
        </p:nvPicPr>
        <p:blipFill>
          <a:blip r:embed="rId1"/>
          <a:stretch>
            <a:fillRect/>
          </a:stretch>
        </p:blipFill>
        <p:spPr>
          <a:xfrm>
            <a:off x="3785870" y="1346200"/>
            <a:ext cx="7926705" cy="4445635"/>
          </a:xfrm>
          <a:prstGeom prst="rect">
            <a:avLst/>
          </a:prstGeom>
        </p:spPr>
      </p:pic>
      <p:sp>
        <p:nvSpPr>
          <p:cNvPr id="156" name="文本框 155"/>
          <p:cNvSpPr txBox="1"/>
          <p:nvPr/>
        </p:nvSpPr>
        <p:spPr>
          <a:xfrm>
            <a:off x="172720" y="2121535"/>
            <a:ext cx="3472815" cy="3046095"/>
          </a:xfrm>
          <a:prstGeom prst="rect">
            <a:avLst/>
          </a:prstGeom>
          <a:noFill/>
          <a:ln w="9525">
            <a:noFill/>
          </a:ln>
        </p:spPr>
        <p:txBody>
          <a:bodyPr wrap="square">
            <a:spAutoFit/>
          </a:bodyPr>
          <a:p>
            <a:pPr indent="0" algn="l"/>
            <a:r>
              <a:rPr lang="en-US" altLang="zh-CN" sz="1600" b="1">
                <a:solidFill>
                  <a:schemeClr val="accent2">
                    <a:lumMod val="75000"/>
                  </a:schemeClr>
                </a:solidFill>
                <a:ea typeface="宋体" panose="02010600030101010101" pitchFamily="2" charset="-122"/>
              </a:rPr>
              <a:t>        </a:t>
            </a:r>
            <a:r>
              <a:rPr lang="zh-CN" sz="1600" b="1">
                <a:solidFill>
                  <a:schemeClr val="accent2">
                    <a:lumMod val="75000"/>
                  </a:schemeClr>
                </a:solidFill>
                <a:ea typeface="宋体" panose="02010600030101010101" pitchFamily="2" charset="-122"/>
              </a:rPr>
              <a:t>如图所示，是本软件基本的一个业务流图，用户在注册或者登陆之后可以进入到主界面，若不注册，则只能进入到主界面进行浏览功能，其他功能都不能进行。登陆若非管理员账号，就可以使用论坛功能、动物城友会功能、动植物科普功能、通知和私信功能、我的信息查看功能等。若为管理员账号，则除了使用基本功能外，还能使用异常帖子审核、城友会活动审核、科普信息审核、被举报帖子以及用户审核、封禁等功能。</a:t>
            </a:r>
            <a:endParaRPr lang="zh-CN" altLang="en-US" sz="1600" b="1">
              <a:solidFill>
                <a:schemeClr val="accent2">
                  <a:lumMod val="75000"/>
                </a:schemeClr>
              </a:solidFill>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89355" y="269240"/>
            <a:ext cx="2880995" cy="529590"/>
            <a:chOff x="1873" y="424"/>
            <a:chExt cx="4537" cy="834"/>
          </a:xfrm>
        </p:grpSpPr>
        <p:sp>
          <p:nvSpPr>
            <p:cNvPr id="24" name="矩形 23"/>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1984" y="535"/>
              <a:ext cx="4426" cy="723"/>
            </a:xfrm>
            <a:prstGeom prst="rect">
              <a:avLst/>
            </a:prstGeom>
          </p:spPr>
          <p:txBody>
            <a:bodyPr wrap="square" lIns="91400" tIns="45699" rIns="91400" bIns="45699">
              <a:spAutoFit/>
            </a:bodyPr>
            <a:p>
              <a:pPr lvl="0" defTabSz="914400">
                <a:defRPr/>
              </a:pPr>
              <a:r>
                <a:rPr lang="en-US" altLang="zh-CN" sz="2400" kern="0" dirty="0">
                  <a:solidFill>
                    <a:schemeClr val="accent1"/>
                  </a:solidFill>
                  <a:latin typeface="微软雅黑" panose="020B0503020204020204" pitchFamily="34" charset="-122"/>
                  <a:ea typeface="微软雅黑" panose="020B0503020204020204" pitchFamily="34" charset="-122"/>
                </a:rPr>
                <a:t>IPO</a:t>
              </a:r>
              <a:r>
                <a:rPr lang="zh-CN" altLang="en-US" sz="2400" kern="0" dirty="0">
                  <a:solidFill>
                    <a:schemeClr val="accent1"/>
                  </a:solidFill>
                  <a:latin typeface="微软雅黑" panose="020B0503020204020204" pitchFamily="34" charset="-122"/>
                  <a:ea typeface="微软雅黑" panose="020B0503020204020204" pitchFamily="34" charset="-122"/>
                </a:rPr>
                <a:t>表</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a:blip r:embed="rId1"/>
          <a:stretch>
            <a:fillRect/>
          </a:stretch>
        </p:blipFill>
        <p:spPr>
          <a:xfrm>
            <a:off x="2628265" y="1637665"/>
            <a:ext cx="5695950" cy="3876675"/>
          </a:xfrm>
          <a:prstGeom prst="rect">
            <a:avLst/>
          </a:prstGeom>
        </p:spPr>
      </p:pic>
      <p:pic>
        <p:nvPicPr>
          <p:cNvPr id="13" name="图片 12"/>
          <p:cNvPicPr>
            <a:picLocks noChangeAspect="1"/>
          </p:cNvPicPr>
          <p:nvPr/>
        </p:nvPicPr>
        <p:blipFill>
          <a:blip r:embed="rId2"/>
          <a:stretch>
            <a:fillRect/>
          </a:stretch>
        </p:blipFill>
        <p:spPr>
          <a:xfrm>
            <a:off x="2752090" y="1713865"/>
            <a:ext cx="5667375" cy="3800475"/>
          </a:xfrm>
          <a:prstGeom prst="rect">
            <a:avLst/>
          </a:prstGeom>
        </p:spPr>
      </p:pic>
      <p:pic>
        <p:nvPicPr>
          <p:cNvPr id="14" name="图片 13"/>
          <p:cNvPicPr>
            <a:picLocks noChangeAspect="1"/>
          </p:cNvPicPr>
          <p:nvPr/>
        </p:nvPicPr>
        <p:blipFill>
          <a:blip r:embed="rId3"/>
          <a:stretch>
            <a:fillRect/>
          </a:stretch>
        </p:blipFill>
        <p:spPr>
          <a:xfrm>
            <a:off x="2661920" y="1637665"/>
            <a:ext cx="5848350" cy="3952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详细设计报告</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pic>
        <p:nvPicPr>
          <p:cNvPr id="3" name="图片 2"/>
          <p:cNvPicPr>
            <a:picLocks noChangeAspect="1"/>
          </p:cNvPicPr>
          <p:nvPr/>
        </p:nvPicPr>
        <p:blipFill>
          <a:blip r:embed="rId1"/>
          <a:stretch>
            <a:fillRect/>
          </a:stretch>
        </p:blipFill>
        <p:spPr>
          <a:xfrm>
            <a:off x="3790950" y="339725"/>
            <a:ext cx="3960495" cy="6092190"/>
          </a:xfrm>
          <a:prstGeom prst="rect">
            <a:avLst/>
          </a:prstGeom>
        </p:spPr>
      </p:pic>
      <p:pic>
        <p:nvPicPr>
          <p:cNvPr id="8" name="图片 7"/>
          <p:cNvPicPr>
            <a:picLocks noChangeAspect="1"/>
          </p:cNvPicPr>
          <p:nvPr/>
        </p:nvPicPr>
        <p:blipFill>
          <a:blip r:embed="rId2"/>
          <a:stretch>
            <a:fillRect/>
          </a:stretch>
        </p:blipFill>
        <p:spPr>
          <a:xfrm>
            <a:off x="3470910" y="852805"/>
            <a:ext cx="5505450" cy="5153025"/>
          </a:xfrm>
          <a:prstGeom prst="rect">
            <a:avLst/>
          </a:prstGeom>
        </p:spPr>
      </p:pic>
      <p:pic>
        <p:nvPicPr>
          <p:cNvPr id="9" name="图片 8"/>
          <p:cNvPicPr>
            <a:picLocks noChangeAspect="1"/>
          </p:cNvPicPr>
          <p:nvPr/>
        </p:nvPicPr>
        <p:blipFill>
          <a:blip r:embed="rId3"/>
          <a:stretch>
            <a:fillRect/>
          </a:stretch>
        </p:blipFill>
        <p:spPr>
          <a:xfrm>
            <a:off x="3929380" y="339725"/>
            <a:ext cx="4053205" cy="59988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Oval 4"/>
          <p:cNvSpPr/>
          <p:nvPr/>
        </p:nvSpPr>
        <p:spPr>
          <a:xfrm>
            <a:off x="5229231" y="1856871"/>
            <a:ext cx="1679106" cy="16874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lumMod val="95000"/>
                </a:schemeClr>
              </a:solidFill>
            </a:endParaRPr>
          </a:p>
        </p:txBody>
      </p:sp>
      <p:sp>
        <p:nvSpPr>
          <p:cNvPr id="78" name="矩形 77"/>
          <p:cNvSpPr/>
          <p:nvPr/>
        </p:nvSpPr>
        <p:spPr>
          <a:xfrm>
            <a:off x="4555460" y="3943419"/>
            <a:ext cx="3026410" cy="582295"/>
          </a:xfrm>
          <a:prstGeom prst="rect">
            <a:avLst/>
          </a:prstGeom>
        </p:spPr>
        <p:txBody>
          <a:bodyPr wrap="none" lIns="91400" tIns="45699" rIns="91400" bIns="45699">
            <a:spAutoFit/>
          </a:bodyPr>
          <a:lstStyle/>
          <a:p>
            <a:pPr lvl="0" algn="l" defTabSz="914400">
              <a:defRPr/>
            </a:pPr>
            <a:r>
              <a:rPr lang="zh-CN" altLang="en-US" sz="3200" b="1" dirty="0">
                <a:solidFill>
                  <a:schemeClr val="accent1"/>
                </a:solidFill>
                <a:latin typeface="微软雅黑" panose="020B0503020204020204" pitchFamily="34" charset="-122"/>
                <a:ea typeface="微软雅黑" panose="020B0503020204020204" pitchFamily="34" charset="-122"/>
                <a:sym typeface="+mn-ea"/>
              </a:rPr>
              <a:t>评审表逐步展示</a:t>
            </a:r>
            <a:endParaRPr lang="zh-CN" altLang="en-US" sz="3200" kern="0" dirty="0">
              <a:solidFill>
                <a:schemeClr val="accent1"/>
              </a:solidFill>
              <a:latin typeface="微软雅黑" panose="020B0503020204020204" pitchFamily="34" charset="-122"/>
              <a:ea typeface="微软雅黑" panose="020B0503020204020204" pitchFamily="34" charset="-122"/>
            </a:endParaRPr>
          </a:p>
        </p:txBody>
      </p:sp>
      <p:sp>
        <p:nvSpPr>
          <p:cNvPr id="93" name="TextBox 92"/>
          <p:cNvSpPr txBox="1"/>
          <p:nvPr/>
        </p:nvSpPr>
        <p:spPr>
          <a:xfrm>
            <a:off x="15669497" y="8397551"/>
            <a:ext cx="1107915" cy="461494"/>
          </a:xfrm>
          <a:prstGeom prst="rect">
            <a:avLst/>
          </a:prstGeom>
          <a:noFill/>
        </p:spPr>
        <p:txBody>
          <a:bodyPr wrap="none" lIns="91400" tIns="45699" rIns="91400" bIns="45699" rtlCol="0">
            <a:spAutoFit/>
          </a:bodyPr>
          <a:lstStyle/>
          <a:p>
            <a:r>
              <a:rPr lang="zh-CN" altLang="en-US" sz="2400" dirty="0"/>
              <a:t>延时符</a:t>
            </a:r>
            <a:endParaRPr lang="zh-CN" altLang="en-US" sz="2400" dirty="0"/>
          </a:p>
        </p:txBody>
      </p:sp>
      <p:sp>
        <p:nvSpPr>
          <p:cNvPr id="26" name="矩形 25"/>
          <p:cNvSpPr/>
          <p:nvPr/>
        </p:nvSpPr>
        <p:spPr>
          <a:xfrm>
            <a:off x="5403633" y="2437856"/>
            <a:ext cx="1384594" cy="572230"/>
          </a:xfrm>
          <a:prstGeom prst="rect">
            <a:avLst/>
          </a:prstGeom>
        </p:spPr>
        <p:txBody>
          <a:bodyPr wrap="none" lIns="91400" tIns="45699" rIns="91400" bIns="45699">
            <a:spAutoFit/>
          </a:bodyPr>
          <a:lstStyle/>
          <a:p>
            <a:pPr algn="ctr">
              <a:lnSpc>
                <a:spcPct val="130000"/>
              </a:lnSpc>
              <a:defRPr/>
            </a:pPr>
            <a:r>
              <a:rPr lang="en-US"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PART 01</a:t>
            </a:r>
            <a:endParaRPr lang="en-US"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74"/>
                                        </p:tgtEl>
                                        <p:attrNameLst>
                                          <p:attrName>style.visibility</p:attrName>
                                        </p:attrNameLst>
                                      </p:cBhvr>
                                      <p:to>
                                        <p:strVal val="visible"/>
                                      </p:to>
                                    </p:set>
                                    <p:animScale>
                                      <p:cBhvr>
                                        <p:cTn id="7" dur="1000" decel="50000" fill="hold">
                                          <p:stCondLst>
                                            <p:cond delay="0"/>
                                          </p:stCondLst>
                                        </p:cTn>
                                        <p:tgtEl>
                                          <p:spTgt spid="7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74"/>
                                        </p:tgtEl>
                                        <p:attrNameLst>
                                          <p:attrName>ppt_x</p:attrName>
                                          <p:attrName>ppt_y</p:attrName>
                                        </p:attrNameLst>
                                      </p:cBhvr>
                                    </p:animMotion>
                                    <p:animEffect transition="in" filter="fade">
                                      <p:cBhvr>
                                        <p:cTn id="9" dur="1000"/>
                                        <p:tgtEl>
                                          <p:spTgt spid="74"/>
                                        </p:tgtEl>
                                      </p:cBhvr>
                                    </p:animEffect>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up)">
                                      <p:cBhvr>
                                        <p:cTn id="13" dur="500"/>
                                        <p:tgtEl>
                                          <p:spTgt spid="26"/>
                                        </p:tgtEl>
                                      </p:cBhvr>
                                    </p:animEffect>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wipe(up)">
                                      <p:cBhvr>
                                        <p:cTn id="17"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bldLvl="0" animBg="1"/>
      <p:bldP spid="78" grpId="0"/>
      <p:bldP spid="2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5511165" y="190500"/>
            <a:ext cx="3554095" cy="6331585"/>
          </a:xfrm>
          <a:prstGeom prst="rect">
            <a:avLst/>
          </a:prstGeom>
        </p:spPr>
      </p:pic>
      <p:grpSp>
        <p:nvGrpSpPr>
          <p:cNvPr id="14" name="组合 13"/>
          <p:cNvGrpSpPr/>
          <p:nvPr/>
        </p:nvGrpSpPr>
        <p:grpSpPr>
          <a:xfrm>
            <a:off x="1189355" y="269240"/>
            <a:ext cx="1635125" cy="529590"/>
            <a:chOff x="1873" y="424"/>
            <a:chExt cx="2575"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1984" y="535"/>
              <a:ext cx="2464" cy="723"/>
            </a:xfrm>
            <a:prstGeom prst="rect">
              <a:avLst/>
            </a:prstGeom>
          </p:spPr>
          <p:txBody>
            <a:bodyPr wrap="square" lIns="91400" tIns="45699" rIns="91400" bIns="45699">
              <a:spAutoFit/>
            </a:bodyPr>
            <a:lstStyle/>
            <a:p>
              <a:pPr lvl="0" defTabSz="914400">
                <a:defRPr/>
              </a:pP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grpSp>
      <p:cxnSp>
        <p:nvCxnSpPr>
          <p:cNvPr id="15" name="Straight Connector 37"/>
          <p:cNvCxnSpPr/>
          <p:nvPr/>
        </p:nvCxnSpPr>
        <p:spPr>
          <a:xfrm flipH="1" flipV="1">
            <a:off x="3555365" y="1338580"/>
            <a:ext cx="2261870" cy="50800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2021840" y="1089660"/>
            <a:ext cx="2105660" cy="705485"/>
          </a:xfrm>
          <a:prstGeom prst="rect">
            <a:avLst/>
          </a:prstGeom>
        </p:spPr>
        <p:txBody>
          <a:bodyPr wrap="square" lIns="91400" tIns="45699" rIns="91400" bIns="45699">
            <a:spAutoFit/>
          </a:bodyPr>
          <a:lstStyle/>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动物城友会</a:t>
            </a:r>
            <a:endParaRPr lang="zh-CN" altLang="en-US" sz="2000" kern="0" dirty="0">
              <a:solidFill>
                <a:schemeClr val="accent1"/>
              </a:solidFill>
              <a:latin typeface="微软雅黑" panose="020B0503020204020204" pitchFamily="34" charset="-122"/>
              <a:ea typeface="微软雅黑" panose="020B0503020204020204" pitchFamily="34" charset="-122"/>
            </a:endParaRPr>
          </a:p>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界面入口</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18" name="Straight Connector 37"/>
          <p:cNvCxnSpPr/>
          <p:nvPr/>
        </p:nvCxnSpPr>
        <p:spPr>
          <a:xfrm flipV="1">
            <a:off x="8884285" y="538480"/>
            <a:ext cx="877570" cy="132715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9899015" y="339725"/>
            <a:ext cx="2105660" cy="705485"/>
          </a:xfrm>
          <a:prstGeom prst="rect">
            <a:avLst/>
          </a:prstGeom>
        </p:spPr>
        <p:txBody>
          <a:bodyPr wrap="square" lIns="91400" tIns="45699" rIns="91400" bIns="45699">
            <a:spAutoFit/>
          </a:bodyPr>
          <a:lstStyle/>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动植物科普</a:t>
            </a:r>
            <a:endParaRPr lang="zh-CN" altLang="en-US" sz="2000" kern="0" dirty="0">
              <a:solidFill>
                <a:schemeClr val="accent1"/>
              </a:solidFill>
              <a:latin typeface="微软雅黑" panose="020B0503020204020204" pitchFamily="34" charset="-122"/>
              <a:ea typeface="微软雅黑" panose="020B0503020204020204" pitchFamily="34" charset="-122"/>
            </a:endParaRPr>
          </a:p>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界面入口</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20" name="Straight Connector 37"/>
          <p:cNvCxnSpPr/>
          <p:nvPr/>
        </p:nvCxnSpPr>
        <p:spPr>
          <a:xfrm flipV="1">
            <a:off x="7724775" y="4281170"/>
            <a:ext cx="2060575" cy="37401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9937750" y="3974465"/>
            <a:ext cx="1511935" cy="705485"/>
          </a:xfrm>
          <a:prstGeom prst="rect">
            <a:avLst/>
          </a:prstGeom>
        </p:spPr>
        <p:txBody>
          <a:bodyPr wrap="square" lIns="91400" tIns="45699" rIns="91400" bIns="45699">
            <a:spAutoFit/>
          </a:bodyPr>
          <a:lstStyle/>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点赞、评论、打赏</a:t>
            </a:r>
            <a:endParaRPr lang="en-US" altLang="zh-CN" sz="2000" kern="0" dirty="0">
              <a:solidFill>
                <a:schemeClr val="accent1"/>
              </a:solidFill>
              <a:latin typeface="微软雅黑" panose="020B0503020204020204" pitchFamily="34" charset="-122"/>
              <a:ea typeface="微软雅黑" panose="020B0503020204020204" pitchFamily="34" charset="-122"/>
            </a:endParaRPr>
          </a:p>
        </p:txBody>
      </p:sp>
      <p:cxnSp>
        <p:nvCxnSpPr>
          <p:cNvPr id="22" name="Straight Connector 37"/>
          <p:cNvCxnSpPr>
            <a:endCxn id="23" idx="1"/>
          </p:cNvCxnSpPr>
          <p:nvPr/>
        </p:nvCxnSpPr>
        <p:spPr>
          <a:xfrm>
            <a:off x="8558530" y="2536825"/>
            <a:ext cx="876935" cy="68516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9435465" y="3023235"/>
            <a:ext cx="2105660" cy="397510"/>
          </a:xfrm>
          <a:prstGeom prst="rect">
            <a:avLst/>
          </a:prstGeom>
        </p:spPr>
        <p:txBody>
          <a:bodyPr wrap="square" lIns="91400" tIns="45699" rIns="91400" bIns="45699">
            <a:spAutoFit/>
          </a:bodyPr>
          <a:lstStyle/>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可设置置顶帖</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24" name="Straight Connector 37"/>
          <p:cNvCxnSpPr>
            <a:endCxn id="27" idx="3"/>
          </p:cNvCxnSpPr>
          <p:nvPr/>
        </p:nvCxnSpPr>
        <p:spPr>
          <a:xfrm flipH="1" flipV="1">
            <a:off x="5039360" y="692150"/>
            <a:ext cx="1026795" cy="62738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1779905" y="2781300"/>
            <a:ext cx="2442845" cy="397510"/>
          </a:xfrm>
          <a:prstGeom prst="rect">
            <a:avLst/>
          </a:prstGeom>
        </p:spPr>
        <p:txBody>
          <a:bodyPr wrap="square" lIns="91400" tIns="45699" rIns="91400" bIns="45699">
            <a:spAutoFit/>
          </a:bodyPr>
          <a:lstStyle/>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论坛界面滑动浏览</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26" name="Straight Connector 37"/>
          <p:cNvCxnSpPr/>
          <p:nvPr/>
        </p:nvCxnSpPr>
        <p:spPr>
          <a:xfrm flipH="1" flipV="1">
            <a:off x="3303270" y="3319780"/>
            <a:ext cx="2811145" cy="36703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2933700" y="493395"/>
            <a:ext cx="2105660" cy="397510"/>
          </a:xfrm>
          <a:prstGeom prst="rect">
            <a:avLst/>
          </a:prstGeom>
        </p:spPr>
        <p:txBody>
          <a:bodyPr wrap="square" lIns="91400" tIns="45699" rIns="91400" bIns="45699">
            <a:spAutoFit/>
          </a:bodyPr>
          <a:lstStyle/>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可查看当前热帖</a:t>
            </a:r>
            <a:endParaRPr lang="en-US" altLang="zh-CN" sz="2000" kern="0" dirty="0">
              <a:solidFill>
                <a:schemeClr val="accent1"/>
              </a:solidFill>
              <a:latin typeface="微软雅黑" panose="020B0503020204020204" pitchFamily="34" charset="-122"/>
              <a:ea typeface="微软雅黑" panose="020B0503020204020204" pitchFamily="34" charset="-122"/>
            </a:endParaRPr>
          </a:p>
        </p:txBody>
      </p:sp>
      <p:cxnSp>
        <p:nvCxnSpPr>
          <p:cNvPr id="29" name="Straight Connector 37"/>
          <p:cNvCxnSpPr/>
          <p:nvPr/>
        </p:nvCxnSpPr>
        <p:spPr>
          <a:xfrm flipH="1">
            <a:off x="4761230" y="5306695"/>
            <a:ext cx="3663315" cy="65341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3035300" y="5766435"/>
            <a:ext cx="2105660" cy="397510"/>
          </a:xfrm>
          <a:prstGeom prst="rect">
            <a:avLst/>
          </a:prstGeom>
        </p:spPr>
        <p:txBody>
          <a:bodyPr wrap="square" lIns="91400" tIns="45699" rIns="91400" bIns="45699">
            <a:spAutoFit/>
          </a:bodyPr>
          <a:lstStyle/>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可设置精华帖</a:t>
            </a:r>
            <a:endParaRPr lang="en-US" altLang="zh-CN" sz="2000" kern="0" dirty="0">
              <a:solidFill>
                <a:schemeClr val="accent1"/>
              </a:solidFill>
              <a:latin typeface="微软雅黑" panose="020B0503020204020204" pitchFamily="34" charset="-122"/>
              <a:ea typeface="微软雅黑" panose="020B0503020204020204" pitchFamily="34" charset="-122"/>
            </a:endParaRPr>
          </a:p>
        </p:txBody>
      </p:sp>
      <p:cxnSp>
        <p:nvCxnSpPr>
          <p:cNvPr id="5" name="Straight Connector 37"/>
          <p:cNvCxnSpPr/>
          <p:nvPr/>
        </p:nvCxnSpPr>
        <p:spPr>
          <a:xfrm flipV="1">
            <a:off x="8542655" y="5540375"/>
            <a:ext cx="1500505" cy="23241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10195560" y="5233670"/>
            <a:ext cx="1511935" cy="397510"/>
          </a:xfrm>
          <a:prstGeom prst="rect">
            <a:avLst/>
          </a:prstGeom>
        </p:spPr>
        <p:txBody>
          <a:bodyPr wrap="square" lIns="91400" tIns="45699" rIns="91400" bIns="45699">
            <a:spAutoFit/>
          </a:bodyPr>
          <a:lstStyle/>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搜索帖子</a:t>
            </a:r>
            <a:endParaRPr lang="en-US" altLang="zh-CN" sz="2000" kern="0" dirty="0">
              <a:solidFill>
                <a:schemeClr val="accent1"/>
              </a:solidFill>
              <a:latin typeface="微软雅黑" panose="020B0503020204020204" pitchFamily="34" charset="-122"/>
              <a:ea typeface="微软雅黑" panose="020B0503020204020204" pitchFamily="34" charset="-122"/>
            </a:endParaRPr>
          </a:p>
        </p:txBody>
      </p:sp>
      <p:sp>
        <p:nvSpPr>
          <p:cNvPr id="7" name="矩形 6"/>
          <p:cNvSpPr/>
          <p:nvPr/>
        </p:nvSpPr>
        <p:spPr>
          <a:xfrm>
            <a:off x="1259840" y="339725"/>
            <a:ext cx="6722745" cy="459105"/>
          </a:xfrm>
          <a:prstGeom prst="rect">
            <a:avLst/>
          </a:prstGeom>
        </p:spPr>
        <p:txBody>
          <a:bodyPr wrap="square" lIns="91400" tIns="45699" rIns="91400" bIns="45699">
            <a:spAutoFit/>
          </a:bodyPr>
          <a:p>
            <a:pPr lvl="0" defTabSz="914400">
              <a:defRPr/>
            </a:pPr>
            <a:r>
              <a:rPr lang="zh-CN" sz="2400" kern="0" dirty="0">
                <a:solidFill>
                  <a:schemeClr val="accent1"/>
                </a:solidFill>
                <a:latin typeface="微软雅黑" panose="020B0503020204020204" pitchFamily="34" charset="-122"/>
                <a:ea typeface="微软雅黑" panose="020B0503020204020204" pitchFamily="34" charset="-122"/>
                <a:sym typeface="+mn-ea"/>
              </a:rPr>
              <a:t>界面设计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spTree>
  </p:cSld>
  <p:clrMapOvr>
    <a:masterClrMapping/>
  </p:clrMapOvr>
  <p:transition spd="slow" advClick="0">
    <p:cover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10"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par>
                                <p:cTn id="41" presetID="10" presetClass="entr" presetSubtype="0"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9" grpId="0"/>
      <p:bldP spid="19" grpId="1"/>
      <p:bldP spid="21" grpId="0"/>
      <p:bldP spid="21" grpId="1"/>
      <p:bldP spid="23" grpId="0"/>
      <p:bldP spid="23" grpId="1"/>
      <p:bldP spid="25" grpId="0"/>
      <p:bldP spid="25" grpId="1"/>
      <p:bldP spid="27" grpId="0"/>
      <p:bldP spid="27" grpId="1"/>
      <p:bldP spid="30" grpId="0"/>
      <p:bldP spid="30" grpId="1"/>
      <p:bldP spid="6" grpId="0"/>
      <p:bldP spid="6"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rcRect r="-17" b="215"/>
          <a:stretch>
            <a:fillRect/>
          </a:stretch>
        </p:blipFill>
        <p:spPr>
          <a:xfrm>
            <a:off x="6114415" y="186055"/>
            <a:ext cx="3642360" cy="6471920"/>
          </a:xfrm>
          <a:prstGeom prst="rect">
            <a:avLst/>
          </a:prstGeom>
        </p:spPr>
      </p:pic>
      <p:grpSp>
        <p:nvGrpSpPr>
          <p:cNvPr id="14" name="组合 13"/>
          <p:cNvGrpSpPr/>
          <p:nvPr/>
        </p:nvGrpSpPr>
        <p:grpSpPr>
          <a:xfrm>
            <a:off x="1189355" y="269240"/>
            <a:ext cx="1635125" cy="529590"/>
            <a:chOff x="1873" y="424"/>
            <a:chExt cx="2575"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2" name="矩形 61"/>
            <p:cNvSpPr/>
            <p:nvPr/>
          </p:nvSpPr>
          <p:spPr>
            <a:xfrm>
              <a:off x="1984" y="535"/>
              <a:ext cx="2464" cy="723"/>
            </a:xfrm>
            <a:prstGeom prst="rect">
              <a:avLst/>
            </a:prstGeom>
          </p:spPr>
          <p:txBody>
            <a:bodyPr wrap="square" lIns="91400" tIns="45699" rIns="91400" bIns="45699">
              <a:spAutoFit/>
            </a:bodyPr>
            <a:p>
              <a:pPr lvl="0" defTabSz="914400">
                <a:defRPr/>
              </a:pPr>
              <a:r>
                <a:rPr lang="zh-CN" altLang="en-US" sz="2400" dirty="0">
                  <a:solidFill>
                    <a:schemeClr val="accent1"/>
                  </a:solidFill>
                  <a:latin typeface="微软雅黑" panose="020B0503020204020204" pitchFamily="34" charset="-122"/>
                  <a:ea typeface="微软雅黑" panose="020B0503020204020204" pitchFamily="34" charset="-122"/>
                  <a:sym typeface="+mn-ea"/>
                </a:rPr>
                <a:t>主界面</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grpSp>
      <p:cxnSp>
        <p:nvCxnSpPr>
          <p:cNvPr id="24" name="Straight Connector 37"/>
          <p:cNvCxnSpPr>
            <a:endCxn id="27" idx="1"/>
          </p:cNvCxnSpPr>
          <p:nvPr/>
        </p:nvCxnSpPr>
        <p:spPr>
          <a:xfrm flipV="1">
            <a:off x="8587105" y="934085"/>
            <a:ext cx="1391285" cy="31940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1779905" y="2781300"/>
            <a:ext cx="2442845"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界面滑动浏览</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26" name="Straight Connector 37"/>
          <p:cNvCxnSpPr>
            <a:endCxn id="25" idx="2"/>
          </p:cNvCxnSpPr>
          <p:nvPr/>
        </p:nvCxnSpPr>
        <p:spPr>
          <a:xfrm flipH="1" flipV="1">
            <a:off x="3001645" y="3178810"/>
            <a:ext cx="3534410" cy="50800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9978390" y="581025"/>
            <a:ext cx="1961515"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可滑动切换通知</a:t>
            </a:r>
            <a:endParaRPr lang="zh-CN" altLang="en-US" sz="2000" kern="0" dirty="0">
              <a:solidFill>
                <a:schemeClr val="accent1"/>
              </a:solidFill>
              <a:latin typeface="微软雅黑" panose="020B0503020204020204" pitchFamily="34" charset="-122"/>
              <a:ea typeface="微软雅黑" panose="020B0503020204020204" pitchFamily="34" charset="-122"/>
            </a:endParaRPr>
          </a:p>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与私信界面</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linds(horizontal)">
                                      <p:cBhvr>
                                        <p:cTn id="7" dur="500"/>
                                        <p:tgtEl>
                                          <p:spTgt spid="25"/>
                                        </p:tgtEl>
                                      </p:cBhvr>
                                    </p:animEffect>
                                  </p:childTnLst>
                                </p:cTn>
                              </p:par>
                              <p:par>
                                <p:cTn id="8" presetID="3" presetClass="entr" presetSubtype="1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blinds(horizontal)">
                                      <p:cBhvr>
                                        <p:cTn id="10" dur="500"/>
                                        <p:tgtEl>
                                          <p:spTgt spid="2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blinds(horizontal)">
                                      <p:cBhvr>
                                        <p:cTn id="13" dur="500"/>
                                        <p:tgtEl>
                                          <p:spTgt spid="27"/>
                                        </p:tgtEl>
                                      </p:cBhvr>
                                    </p:animEffect>
                                  </p:childTnLst>
                                </p:cTn>
                              </p:par>
                              <p:par>
                                <p:cTn id="14" presetID="3" presetClass="entr" presetSubtype="1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blinds(horizontal)">
                                      <p:cBhvr>
                                        <p:cTn id="1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5" grpId="1"/>
      <p:bldP spid="27"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5864225" y="339725"/>
            <a:ext cx="3444240" cy="6137910"/>
          </a:xfrm>
          <a:prstGeom prst="rect">
            <a:avLst/>
          </a:prstGeom>
        </p:spPr>
      </p:pic>
      <p:grpSp>
        <p:nvGrpSpPr>
          <p:cNvPr id="14" name="组合 13"/>
          <p:cNvGrpSpPr/>
          <p:nvPr/>
        </p:nvGrpSpPr>
        <p:grpSpPr>
          <a:xfrm>
            <a:off x="1189355" y="269240"/>
            <a:ext cx="1635125" cy="529590"/>
            <a:chOff x="1873" y="424"/>
            <a:chExt cx="2575"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2" name="矩形 61"/>
            <p:cNvSpPr/>
            <p:nvPr/>
          </p:nvSpPr>
          <p:spPr>
            <a:xfrm>
              <a:off x="1984" y="535"/>
              <a:ext cx="2464" cy="723"/>
            </a:xfrm>
            <a:prstGeom prst="rect">
              <a:avLst/>
            </a:prstGeom>
          </p:spPr>
          <p:txBody>
            <a:bodyPr wrap="square" lIns="91400" tIns="45699" rIns="91400" bIns="45699">
              <a:spAutoFit/>
            </a:bodyPr>
            <a:p>
              <a:pPr lvl="0" defTabSz="914400">
                <a:defRPr/>
              </a:pPr>
              <a:r>
                <a:rPr lang="zh-CN" altLang="en-US" sz="2400" dirty="0">
                  <a:solidFill>
                    <a:schemeClr val="accent1"/>
                  </a:solidFill>
                  <a:latin typeface="微软雅黑" panose="020B0503020204020204" pitchFamily="34" charset="-122"/>
                  <a:ea typeface="微软雅黑" panose="020B0503020204020204" pitchFamily="34" charset="-122"/>
                  <a:sym typeface="+mn-ea"/>
                </a:rPr>
                <a:t>主界面</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grpSp>
      <p:sp>
        <p:nvSpPr>
          <p:cNvPr id="25" name="矩形 24"/>
          <p:cNvSpPr/>
          <p:nvPr/>
        </p:nvSpPr>
        <p:spPr>
          <a:xfrm>
            <a:off x="1946910" y="4017010"/>
            <a:ext cx="2442845"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界面滑动浏览</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26" name="Straight Connector 37"/>
          <p:cNvCxnSpPr>
            <a:endCxn id="25" idx="2"/>
          </p:cNvCxnSpPr>
          <p:nvPr/>
        </p:nvCxnSpPr>
        <p:spPr>
          <a:xfrm flipH="1" flipV="1">
            <a:off x="3168650" y="4414520"/>
            <a:ext cx="2990850" cy="113284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2162175" y="1682750"/>
            <a:ext cx="2442845" cy="101346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点击图标可以查看分布在这的动植物详情</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8" name="Straight Connector 37"/>
          <p:cNvCxnSpPr>
            <a:endCxn id="7" idx="2"/>
          </p:cNvCxnSpPr>
          <p:nvPr/>
        </p:nvCxnSpPr>
        <p:spPr>
          <a:xfrm flipH="1" flipV="1">
            <a:off x="3383915" y="2696210"/>
            <a:ext cx="2991485" cy="104648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7" grpId="0"/>
      <p:bldP spid="7"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rcRect t="163" r="1767" b="642"/>
          <a:stretch>
            <a:fillRect/>
          </a:stretch>
        </p:blipFill>
        <p:spPr>
          <a:xfrm>
            <a:off x="5057775" y="339725"/>
            <a:ext cx="3473450" cy="6229350"/>
          </a:xfrm>
          <a:prstGeom prst="rect">
            <a:avLst/>
          </a:prstGeom>
        </p:spPr>
      </p:pic>
      <p:grpSp>
        <p:nvGrpSpPr>
          <p:cNvPr id="14" name="组合 13"/>
          <p:cNvGrpSpPr/>
          <p:nvPr/>
        </p:nvGrpSpPr>
        <p:grpSpPr>
          <a:xfrm>
            <a:off x="1189355" y="269240"/>
            <a:ext cx="1635125" cy="529590"/>
            <a:chOff x="1873" y="424"/>
            <a:chExt cx="2575"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2" name="矩形 61"/>
            <p:cNvSpPr/>
            <p:nvPr/>
          </p:nvSpPr>
          <p:spPr>
            <a:xfrm>
              <a:off x="1984" y="535"/>
              <a:ext cx="2464" cy="723"/>
            </a:xfrm>
            <a:prstGeom prst="rect">
              <a:avLst/>
            </a:prstGeom>
          </p:spPr>
          <p:txBody>
            <a:bodyPr wrap="square" lIns="91400" tIns="45699" rIns="91400" bIns="45699">
              <a:spAutoFit/>
            </a:bodyPr>
            <a:p>
              <a:pPr lvl="0" defTabSz="914400">
                <a:defRPr/>
              </a:pPr>
              <a:r>
                <a:rPr lang="zh-CN" altLang="en-US" sz="2400" dirty="0">
                  <a:solidFill>
                    <a:schemeClr val="accent1"/>
                  </a:solidFill>
                  <a:latin typeface="微软雅黑" panose="020B0503020204020204" pitchFamily="34" charset="-122"/>
                  <a:ea typeface="微软雅黑" panose="020B0503020204020204" pitchFamily="34" charset="-122"/>
                  <a:sym typeface="+mn-ea"/>
                </a:rPr>
                <a:t>主界面</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grpSp>
      <p:sp>
        <p:nvSpPr>
          <p:cNvPr id="25" name="矩形 24"/>
          <p:cNvSpPr/>
          <p:nvPr/>
        </p:nvSpPr>
        <p:spPr>
          <a:xfrm>
            <a:off x="2709545" y="4011295"/>
            <a:ext cx="2442845"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打开设置</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26" name="Straight Connector 37"/>
          <p:cNvCxnSpPr>
            <a:endCxn id="25" idx="2"/>
          </p:cNvCxnSpPr>
          <p:nvPr/>
        </p:nvCxnSpPr>
        <p:spPr>
          <a:xfrm flipH="1" flipV="1">
            <a:off x="3931285" y="4408805"/>
            <a:ext cx="1349375" cy="26543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2539365" y="923925"/>
            <a:ext cx="2442845"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登录操作按钮</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5" name="Straight Connector 37"/>
          <p:cNvCxnSpPr>
            <a:endCxn id="4" idx="2"/>
          </p:cNvCxnSpPr>
          <p:nvPr/>
        </p:nvCxnSpPr>
        <p:spPr>
          <a:xfrm flipH="1" flipV="1">
            <a:off x="3761105" y="1321435"/>
            <a:ext cx="2259330" cy="65214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8683625" y="1096645"/>
            <a:ext cx="2442845"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转发功能按钮</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7" name="Straight Connector 37"/>
          <p:cNvCxnSpPr>
            <a:endCxn id="6" idx="2"/>
          </p:cNvCxnSpPr>
          <p:nvPr/>
        </p:nvCxnSpPr>
        <p:spPr>
          <a:xfrm flipV="1">
            <a:off x="7341235" y="1494155"/>
            <a:ext cx="2564130" cy="192468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462530" y="2016760"/>
            <a:ext cx="2442845"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扫码功能</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9" name="Straight Connector 37"/>
          <p:cNvCxnSpPr>
            <a:endCxn id="8" idx="2"/>
          </p:cNvCxnSpPr>
          <p:nvPr/>
        </p:nvCxnSpPr>
        <p:spPr>
          <a:xfrm flipH="1" flipV="1">
            <a:off x="3684270" y="2414270"/>
            <a:ext cx="2449195" cy="97599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9229725" y="2383790"/>
            <a:ext cx="2442845"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平台规则查看</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11" name="Straight Connector 37"/>
          <p:cNvCxnSpPr>
            <a:endCxn id="10" idx="2"/>
          </p:cNvCxnSpPr>
          <p:nvPr/>
        </p:nvCxnSpPr>
        <p:spPr>
          <a:xfrm flipV="1">
            <a:off x="8270875" y="2781300"/>
            <a:ext cx="2180590" cy="96520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3256915" y="3109595"/>
            <a:ext cx="1800860"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打开客服对话</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15" name="Straight Connector 37"/>
          <p:cNvCxnSpPr>
            <a:endCxn id="12" idx="2"/>
          </p:cNvCxnSpPr>
          <p:nvPr/>
        </p:nvCxnSpPr>
        <p:spPr>
          <a:xfrm flipH="1" flipV="1">
            <a:off x="4157345" y="3507105"/>
            <a:ext cx="1184910" cy="22288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2628265" y="4690110"/>
            <a:ext cx="2442845"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意见反馈功能</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17" name="Straight Connector 37"/>
          <p:cNvCxnSpPr>
            <a:endCxn id="16" idx="2"/>
          </p:cNvCxnSpPr>
          <p:nvPr/>
        </p:nvCxnSpPr>
        <p:spPr>
          <a:xfrm flipH="1" flipV="1">
            <a:off x="3850005" y="5087620"/>
            <a:ext cx="2063115" cy="35369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8903970" y="4276725"/>
            <a:ext cx="1221105"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关于我们界面</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19" name="Straight Connector 37"/>
          <p:cNvCxnSpPr>
            <a:endCxn id="18" idx="2"/>
          </p:cNvCxnSpPr>
          <p:nvPr/>
        </p:nvCxnSpPr>
        <p:spPr>
          <a:xfrm flipV="1">
            <a:off x="8251825" y="4982210"/>
            <a:ext cx="1263015" cy="3746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2"/>
          <a:stretch>
            <a:fillRect/>
          </a:stretch>
        </p:blipFill>
        <p:spPr>
          <a:xfrm>
            <a:off x="5071110" y="339725"/>
            <a:ext cx="3507105" cy="6229350"/>
          </a:xfrm>
          <a:prstGeom prst="rect">
            <a:avLst/>
          </a:prstGeom>
        </p:spPr>
      </p:pic>
      <p:pic>
        <p:nvPicPr>
          <p:cNvPr id="21" name="图片 20"/>
          <p:cNvPicPr>
            <a:picLocks noChangeAspect="1"/>
          </p:cNvPicPr>
          <p:nvPr/>
        </p:nvPicPr>
        <p:blipFill>
          <a:blip r:embed="rId3"/>
          <a:stretch>
            <a:fillRect/>
          </a:stretch>
        </p:blipFill>
        <p:spPr>
          <a:xfrm>
            <a:off x="5076825" y="339725"/>
            <a:ext cx="3512185" cy="6229985"/>
          </a:xfrm>
          <a:prstGeom prst="rect">
            <a:avLst/>
          </a:prstGeom>
        </p:spPr>
      </p:pic>
      <p:pic>
        <p:nvPicPr>
          <p:cNvPr id="27" name="图片 26"/>
          <p:cNvPicPr>
            <a:picLocks noChangeAspect="1"/>
          </p:cNvPicPr>
          <p:nvPr/>
        </p:nvPicPr>
        <p:blipFill>
          <a:blip r:embed="rId4"/>
          <a:stretch>
            <a:fillRect/>
          </a:stretch>
        </p:blipFill>
        <p:spPr>
          <a:xfrm>
            <a:off x="5088890" y="340360"/>
            <a:ext cx="3509010" cy="6229350"/>
          </a:xfrm>
          <a:prstGeom prst="rect">
            <a:avLst/>
          </a:prstGeom>
        </p:spPr>
      </p:pic>
      <p:pic>
        <p:nvPicPr>
          <p:cNvPr id="20" name="图片 19"/>
          <p:cNvPicPr>
            <a:picLocks noChangeAspect="1"/>
          </p:cNvPicPr>
          <p:nvPr/>
        </p:nvPicPr>
        <p:blipFill>
          <a:blip r:embed="rId5"/>
          <a:stretch>
            <a:fillRect/>
          </a:stretch>
        </p:blipFill>
        <p:spPr>
          <a:xfrm>
            <a:off x="5055870" y="306705"/>
            <a:ext cx="3553460" cy="62623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par>
                                <p:cTn id="50" presetID="10" presetClass="entr" presetSubtype="0" fill="hold"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500"/>
                                        <p:tgtEl>
                                          <p:spTgt spid="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 grpId="0"/>
      <p:bldP spid="6" grpId="0"/>
      <p:bldP spid="8" grpId="0"/>
      <p:bldP spid="10" grpId="0"/>
      <p:bldP spid="12" grpId="0"/>
      <p:bldP spid="16" grpId="0"/>
      <p:bldP spid="18" grpId="0"/>
      <p:bldP spid="25" grpId="1"/>
      <p:bldP spid="4" grpId="1"/>
      <p:bldP spid="6" grpId="1"/>
      <p:bldP spid="8" grpId="1"/>
      <p:bldP spid="10" grpId="1"/>
      <p:bldP spid="12" grpId="1"/>
      <p:bldP spid="16" grpId="1"/>
      <p:bldP spid="18"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5615940" y="269240"/>
            <a:ext cx="3540760" cy="6309995"/>
          </a:xfrm>
          <a:prstGeom prst="rect">
            <a:avLst/>
          </a:prstGeom>
        </p:spPr>
      </p:pic>
      <p:grpSp>
        <p:nvGrpSpPr>
          <p:cNvPr id="14" name="组合 13"/>
          <p:cNvGrpSpPr/>
          <p:nvPr/>
        </p:nvGrpSpPr>
        <p:grpSpPr>
          <a:xfrm>
            <a:off x="1189355" y="269240"/>
            <a:ext cx="1635125" cy="529590"/>
            <a:chOff x="1873" y="424"/>
            <a:chExt cx="2575"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2" name="矩形 61"/>
            <p:cNvSpPr/>
            <p:nvPr/>
          </p:nvSpPr>
          <p:spPr>
            <a:xfrm>
              <a:off x="1984" y="535"/>
              <a:ext cx="2464" cy="723"/>
            </a:xfrm>
            <a:prstGeom prst="rect">
              <a:avLst/>
            </a:prstGeom>
          </p:spPr>
          <p:txBody>
            <a:bodyPr wrap="square" lIns="91400" tIns="45699" rIns="91400" bIns="45699">
              <a:spAutoFit/>
            </a:bodyPr>
            <a:p>
              <a:pPr lvl="0" defTabSz="914400">
                <a:defRPr/>
              </a:pPr>
              <a:r>
                <a:rPr lang="zh-CN" altLang="en-US" sz="2400" dirty="0">
                  <a:solidFill>
                    <a:schemeClr val="accent1"/>
                  </a:solidFill>
                  <a:latin typeface="微软雅黑" panose="020B0503020204020204" pitchFamily="34" charset="-122"/>
                  <a:ea typeface="微软雅黑" panose="020B0503020204020204" pitchFamily="34" charset="-122"/>
                  <a:sym typeface="+mn-ea"/>
                </a:rPr>
                <a:t>论坛界面</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grpSp>
      <p:sp>
        <p:nvSpPr>
          <p:cNvPr id="25" name="矩形 24"/>
          <p:cNvSpPr/>
          <p:nvPr/>
        </p:nvSpPr>
        <p:spPr>
          <a:xfrm>
            <a:off x="3289300" y="2962910"/>
            <a:ext cx="2442845"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界面滑动浏览</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26" name="Straight Connector 37"/>
          <p:cNvCxnSpPr>
            <a:endCxn id="25" idx="2"/>
          </p:cNvCxnSpPr>
          <p:nvPr/>
        </p:nvCxnSpPr>
        <p:spPr>
          <a:xfrm flipH="1" flipV="1">
            <a:off x="4511040" y="3360420"/>
            <a:ext cx="1257935" cy="60515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9627235" y="1594485"/>
            <a:ext cx="2442845"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点击帖子查看详情</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5" name="Straight Connector 37"/>
          <p:cNvCxnSpPr>
            <a:endCxn id="4" idx="2"/>
          </p:cNvCxnSpPr>
          <p:nvPr/>
        </p:nvCxnSpPr>
        <p:spPr>
          <a:xfrm flipV="1">
            <a:off x="8549005" y="1991995"/>
            <a:ext cx="2299970" cy="88963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50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up)">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50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up)">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5732145" y="269240"/>
            <a:ext cx="3470910" cy="6177280"/>
          </a:xfrm>
          <a:prstGeom prst="rect">
            <a:avLst/>
          </a:prstGeom>
        </p:spPr>
      </p:pic>
      <p:grpSp>
        <p:nvGrpSpPr>
          <p:cNvPr id="14" name="组合 13"/>
          <p:cNvGrpSpPr/>
          <p:nvPr/>
        </p:nvGrpSpPr>
        <p:grpSpPr>
          <a:xfrm>
            <a:off x="1189355" y="269240"/>
            <a:ext cx="1635125" cy="529590"/>
            <a:chOff x="1873" y="424"/>
            <a:chExt cx="2575"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2" name="矩形 61"/>
            <p:cNvSpPr/>
            <p:nvPr/>
          </p:nvSpPr>
          <p:spPr>
            <a:xfrm>
              <a:off x="1984" y="535"/>
              <a:ext cx="2464" cy="723"/>
            </a:xfrm>
            <a:prstGeom prst="rect">
              <a:avLst/>
            </a:prstGeom>
          </p:spPr>
          <p:txBody>
            <a:bodyPr wrap="square" lIns="91400" tIns="45699" rIns="91400" bIns="45699">
              <a:spAutoFit/>
            </a:bodyPr>
            <a:p>
              <a:pPr lvl="0" defTabSz="914400">
                <a:defRPr/>
              </a:pPr>
              <a:r>
                <a:rPr lang="zh-CN" altLang="en-US" sz="2400" dirty="0">
                  <a:solidFill>
                    <a:schemeClr val="accent1"/>
                  </a:solidFill>
                  <a:latin typeface="微软雅黑" panose="020B0503020204020204" pitchFamily="34" charset="-122"/>
                  <a:ea typeface="微软雅黑" panose="020B0503020204020204" pitchFamily="34" charset="-122"/>
                  <a:sym typeface="+mn-ea"/>
                </a:rPr>
                <a:t>论坛界面</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grpSp>
      <p:sp>
        <p:nvSpPr>
          <p:cNvPr id="25" name="矩形 24"/>
          <p:cNvSpPr/>
          <p:nvPr/>
        </p:nvSpPr>
        <p:spPr>
          <a:xfrm>
            <a:off x="3289300" y="2962910"/>
            <a:ext cx="2442845"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界面滑动浏览</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26" name="Straight Connector 37"/>
          <p:cNvCxnSpPr>
            <a:endCxn id="25" idx="2"/>
          </p:cNvCxnSpPr>
          <p:nvPr/>
        </p:nvCxnSpPr>
        <p:spPr>
          <a:xfrm flipH="1" flipV="1">
            <a:off x="4511040" y="3360420"/>
            <a:ext cx="1295400" cy="44069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3363595" y="5169535"/>
            <a:ext cx="2442845"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点击用户头像可以针对性回复</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5" name="Straight Connector 37"/>
          <p:cNvCxnSpPr>
            <a:endCxn id="4" idx="2"/>
          </p:cNvCxnSpPr>
          <p:nvPr/>
        </p:nvCxnSpPr>
        <p:spPr>
          <a:xfrm flipH="1" flipV="1">
            <a:off x="4585335" y="5875020"/>
            <a:ext cx="1295400" cy="44069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9611360" y="4982210"/>
            <a:ext cx="2442845"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点击进行评论</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7" name="Straight Connector 37"/>
          <p:cNvCxnSpPr>
            <a:endCxn id="6" idx="1"/>
          </p:cNvCxnSpPr>
          <p:nvPr/>
        </p:nvCxnSpPr>
        <p:spPr>
          <a:xfrm flipV="1">
            <a:off x="8974455" y="5180965"/>
            <a:ext cx="636905" cy="99695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50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up)">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50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up)">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50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childTnLst>
                          </p:cTn>
                        </p:par>
                        <p:par>
                          <p:cTn id="26" fill="hold">
                            <p:stCondLst>
                              <p:cond delay="1000"/>
                            </p:stCondLst>
                            <p:childTnLst>
                              <p:par>
                                <p:cTn id="27" presetID="22" presetClass="entr" presetSubtype="1"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up)">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 grpId="0"/>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189355" y="269240"/>
            <a:ext cx="1635125" cy="529590"/>
            <a:chOff x="1873" y="424"/>
            <a:chExt cx="2575"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2" name="矩形 61"/>
            <p:cNvSpPr/>
            <p:nvPr/>
          </p:nvSpPr>
          <p:spPr>
            <a:xfrm>
              <a:off x="1984" y="535"/>
              <a:ext cx="2464" cy="723"/>
            </a:xfrm>
            <a:prstGeom prst="rect">
              <a:avLst/>
            </a:prstGeom>
          </p:spPr>
          <p:txBody>
            <a:bodyPr wrap="square" lIns="91400" tIns="45699" rIns="91400" bIns="45699">
              <a:spAutoFit/>
            </a:bodyPr>
            <a:p>
              <a:pPr lvl="0" defTabSz="914400">
                <a:defRPr/>
              </a:pPr>
              <a:r>
                <a:rPr lang="zh-CN" altLang="en-US" sz="2400" dirty="0">
                  <a:solidFill>
                    <a:schemeClr val="accent1"/>
                  </a:solidFill>
                  <a:latin typeface="微软雅黑" panose="020B0503020204020204" pitchFamily="34" charset="-122"/>
                  <a:ea typeface="微软雅黑" panose="020B0503020204020204" pitchFamily="34" charset="-122"/>
                  <a:sym typeface="+mn-ea"/>
                </a:rPr>
                <a:t>论坛界面</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grpSp>
      <p:sp>
        <p:nvSpPr>
          <p:cNvPr id="25" name="矩形 24"/>
          <p:cNvSpPr/>
          <p:nvPr/>
        </p:nvSpPr>
        <p:spPr>
          <a:xfrm>
            <a:off x="3289300" y="2962910"/>
            <a:ext cx="2442845"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界面滑动浏览</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26" name="Straight Connector 37"/>
          <p:cNvCxnSpPr>
            <a:endCxn id="25" idx="2"/>
          </p:cNvCxnSpPr>
          <p:nvPr/>
        </p:nvCxnSpPr>
        <p:spPr>
          <a:xfrm flipH="1" flipV="1">
            <a:off x="4511040" y="3360420"/>
            <a:ext cx="1517015" cy="45148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custDataLst>
              <p:tags r:id="rId1"/>
            </p:custDataLst>
          </p:nvPr>
        </p:nvPicPr>
        <p:blipFill>
          <a:blip r:embed="rId2"/>
          <a:stretch>
            <a:fillRect/>
          </a:stretch>
        </p:blipFill>
        <p:spPr>
          <a:xfrm>
            <a:off x="5796915" y="528320"/>
            <a:ext cx="3300095" cy="5918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50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up)">
                                      <p:cBhvr>
                                        <p:cTn id="1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rcRect l="755" t="452" r="2249" b="650"/>
          <a:stretch>
            <a:fillRect/>
          </a:stretch>
        </p:blipFill>
        <p:spPr>
          <a:xfrm>
            <a:off x="5076190" y="151130"/>
            <a:ext cx="3615055" cy="6556375"/>
          </a:xfrm>
          <a:prstGeom prst="rect">
            <a:avLst/>
          </a:prstGeom>
        </p:spPr>
      </p:pic>
      <p:grpSp>
        <p:nvGrpSpPr>
          <p:cNvPr id="14" name="组合 13"/>
          <p:cNvGrpSpPr/>
          <p:nvPr/>
        </p:nvGrpSpPr>
        <p:grpSpPr>
          <a:xfrm>
            <a:off x="1189355" y="269240"/>
            <a:ext cx="1635125" cy="529590"/>
            <a:chOff x="1873" y="424"/>
            <a:chExt cx="2575"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2" name="矩形 61"/>
            <p:cNvSpPr/>
            <p:nvPr/>
          </p:nvSpPr>
          <p:spPr>
            <a:xfrm>
              <a:off x="1984" y="535"/>
              <a:ext cx="2464" cy="723"/>
            </a:xfrm>
            <a:prstGeom prst="rect">
              <a:avLst/>
            </a:prstGeom>
          </p:spPr>
          <p:txBody>
            <a:bodyPr wrap="square" lIns="91400" tIns="45699" rIns="91400" bIns="45699">
              <a:spAutoFit/>
            </a:bodyPr>
            <a:p>
              <a:pPr lvl="0" defTabSz="914400">
                <a:defRPr/>
              </a:pPr>
              <a:r>
                <a:rPr lang="zh-CN" altLang="en-US" sz="2400" dirty="0">
                  <a:solidFill>
                    <a:schemeClr val="accent1"/>
                  </a:solidFill>
                  <a:latin typeface="微软雅黑" panose="020B0503020204020204" pitchFamily="34" charset="-122"/>
                  <a:ea typeface="微软雅黑" panose="020B0503020204020204" pitchFamily="34" charset="-122"/>
                  <a:sym typeface="+mn-ea"/>
                </a:rPr>
                <a:t>论坛界面</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grpSp>
      <p:sp>
        <p:nvSpPr>
          <p:cNvPr id="25" name="矩形 24"/>
          <p:cNvSpPr/>
          <p:nvPr/>
        </p:nvSpPr>
        <p:spPr>
          <a:xfrm>
            <a:off x="3116580" y="2589530"/>
            <a:ext cx="2442845"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点击添加图片</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26" name="Straight Connector 37"/>
          <p:cNvCxnSpPr>
            <a:endCxn id="25" idx="2"/>
          </p:cNvCxnSpPr>
          <p:nvPr/>
        </p:nvCxnSpPr>
        <p:spPr>
          <a:xfrm flipH="1" flipV="1">
            <a:off x="4338320" y="2987040"/>
            <a:ext cx="1152525" cy="14478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2821940" y="339725"/>
            <a:ext cx="2442845"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点击选择主题</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5" name="Straight Connector 37"/>
          <p:cNvCxnSpPr>
            <a:endCxn id="4" idx="2"/>
          </p:cNvCxnSpPr>
          <p:nvPr/>
        </p:nvCxnSpPr>
        <p:spPr>
          <a:xfrm flipH="1" flipV="1">
            <a:off x="4043680" y="737235"/>
            <a:ext cx="1152525" cy="14478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3116580" y="1173480"/>
            <a:ext cx="2442845"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点击输入正文</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7" name="Straight Connector 37"/>
          <p:cNvCxnSpPr>
            <a:endCxn id="6" idx="2"/>
          </p:cNvCxnSpPr>
          <p:nvPr/>
        </p:nvCxnSpPr>
        <p:spPr>
          <a:xfrm flipH="1" flipV="1">
            <a:off x="4338320" y="1570990"/>
            <a:ext cx="1085850" cy="11303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6229350" y="673100"/>
            <a:ext cx="5692775" cy="1221105"/>
            <a:chOff x="9810" y="1060"/>
            <a:chExt cx="8965" cy="1923"/>
          </a:xfrm>
        </p:grpSpPr>
        <p:pic>
          <p:nvPicPr>
            <p:cNvPr id="9" name="图片 8"/>
            <p:cNvPicPr>
              <a:picLocks noChangeAspect="1"/>
            </p:cNvPicPr>
            <p:nvPr/>
          </p:nvPicPr>
          <p:blipFill>
            <a:blip r:embed="rId2"/>
            <a:stretch>
              <a:fillRect/>
            </a:stretch>
          </p:blipFill>
          <p:spPr>
            <a:xfrm>
              <a:off x="13025" y="1060"/>
              <a:ext cx="5751" cy="1922"/>
            </a:xfrm>
            <a:prstGeom prst="rect">
              <a:avLst/>
            </a:prstGeom>
          </p:spPr>
        </p:pic>
        <p:sp>
          <p:nvSpPr>
            <p:cNvPr id="10" name="矩形 9"/>
            <p:cNvSpPr/>
            <p:nvPr/>
          </p:nvSpPr>
          <p:spPr>
            <a:xfrm>
              <a:off x="13025" y="1097"/>
              <a:ext cx="5751" cy="1886"/>
            </a:xfrm>
            <a:prstGeom prst="rect">
              <a:avLst/>
            </a:prstGeom>
            <a:noFill/>
            <a:ln w="44450">
              <a:solidFill>
                <a:srgbClr val="E57688"/>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1" name="Straight Connector 37"/>
            <p:cNvCxnSpPr/>
            <p:nvPr/>
          </p:nvCxnSpPr>
          <p:spPr>
            <a:xfrm>
              <a:off x="9810" y="1519"/>
              <a:ext cx="3185" cy="80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9426575" y="4594860"/>
            <a:ext cx="1647825"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点击发布</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15" name="Straight Connector 37"/>
          <p:cNvCxnSpPr>
            <a:endCxn id="12" idx="1"/>
          </p:cNvCxnSpPr>
          <p:nvPr/>
        </p:nvCxnSpPr>
        <p:spPr>
          <a:xfrm flipV="1">
            <a:off x="7446645" y="4793615"/>
            <a:ext cx="1979930" cy="76263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50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up)">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50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up)">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50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childTnLst>
                          </p:cTn>
                        </p:par>
                        <p:par>
                          <p:cTn id="26" fill="hold">
                            <p:stCondLst>
                              <p:cond delay="1000"/>
                            </p:stCondLst>
                            <p:childTnLst>
                              <p:par>
                                <p:cTn id="27" presetID="22" presetClass="entr" presetSubtype="1"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up)">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500"/>
                                  </p:stCondLst>
                                  <p:childTnLst>
                                    <p:set>
                                      <p:cBhvr>
                                        <p:cTn id="33" dur="1" fill="hold">
                                          <p:stCondLst>
                                            <p:cond delay="0"/>
                                          </p:stCondLst>
                                        </p:cTn>
                                        <p:tgtEl>
                                          <p:spTgt spid="15"/>
                                        </p:tgtEl>
                                        <p:attrNameLst>
                                          <p:attrName>style.visibility</p:attrName>
                                        </p:attrNameLst>
                                      </p:cBhvr>
                                      <p:to>
                                        <p:strVal val="visible"/>
                                      </p:to>
                                    </p:set>
                                    <p:animEffect transition="in" filter="wipe(down)">
                                      <p:cBhvr>
                                        <p:cTn id="34" dur="500"/>
                                        <p:tgtEl>
                                          <p:spTgt spid="15"/>
                                        </p:tgtEl>
                                      </p:cBhvr>
                                    </p:animEffect>
                                  </p:childTnLst>
                                </p:cTn>
                              </p:par>
                            </p:childTnLst>
                          </p:cTn>
                        </p:par>
                        <p:par>
                          <p:cTn id="35" fill="hold">
                            <p:stCondLst>
                              <p:cond delay="1000"/>
                            </p:stCondLst>
                            <p:childTnLst>
                              <p:par>
                                <p:cTn id="36" presetID="22" presetClass="entr" presetSubtype="1"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5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 grpId="0"/>
      <p:bldP spid="6" grpId="0"/>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stretch>
            <a:fillRect/>
          </a:stretch>
        </p:blipFill>
        <p:spPr>
          <a:xfrm>
            <a:off x="5382895" y="218440"/>
            <a:ext cx="3577590" cy="6398260"/>
          </a:xfrm>
          <a:prstGeom prst="rect">
            <a:avLst/>
          </a:prstGeom>
        </p:spPr>
      </p:pic>
      <p:grpSp>
        <p:nvGrpSpPr>
          <p:cNvPr id="14" name="组合 13"/>
          <p:cNvGrpSpPr/>
          <p:nvPr/>
        </p:nvGrpSpPr>
        <p:grpSpPr>
          <a:xfrm>
            <a:off x="1189355" y="269240"/>
            <a:ext cx="1635125" cy="899160"/>
            <a:chOff x="1873" y="424"/>
            <a:chExt cx="2575" cy="1416"/>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2" name="矩形 61"/>
            <p:cNvSpPr/>
            <p:nvPr/>
          </p:nvSpPr>
          <p:spPr>
            <a:xfrm>
              <a:off x="1984" y="535"/>
              <a:ext cx="2464" cy="1305"/>
            </a:xfrm>
            <a:prstGeom prst="rect">
              <a:avLst/>
            </a:prstGeom>
          </p:spPr>
          <p:txBody>
            <a:bodyPr wrap="square" lIns="91400" tIns="45699" rIns="91400" bIns="45699">
              <a:spAutoFit/>
            </a:bodyPr>
            <a:p>
              <a:pPr lvl="0" defTabSz="914400">
                <a:defRPr/>
              </a:pPr>
              <a:r>
                <a:rPr lang="zh-CN" altLang="en-US" sz="2400" dirty="0">
                  <a:solidFill>
                    <a:schemeClr val="accent1"/>
                  </a:solidFill>
                  <a:latin typeface="微软雅黑" panose="020B0503020204020204" pitchFamily="34" charset="-122"/>
                  <a:ea typeface="微软雅黑" panose="020B0503020204020204" pitchFamily="34" charset="-122"/>
                  <a:sym typeface="+mn-ea"/>
                </a:rPr>
                <a:t>动物城友会界面</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grpSp>
      <p:sp>
        <p:nvSpPr>
          <p:cNvPr id="25" name="矩形 24"/>
          <p:cNvSpPr/>
          <p:nvPr/>
        </p:nvSpPr>
        <p:spPr>
          <a:xfrm>
            <a:off x="3289300" y="2962910"/>
            <a:ext cx="2442845"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界面滑动浏览</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26" name="Straight Connector 37"/>
          <p:cNvCxnSpPr>
            <a:endCxn id="25" idx="2"/>
          </p:cNvCxnSpPr>
          <p:nvPr/>
        </p:nvCxnSpPr>
        <p:spPr>
          <a:xfrm flipH="1" flipV="1">
            <a:off x="4511040" y="3360420"/>
            <a:ext cx="980440" cy="75819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9546590" y="5358130"/>
            <a:ext cx="2442845"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发起活动功能</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5" name="Straight Connector 37"/>
          <p:cNvCxnSpPr/>
          <p:nvPr/>
        </p:nvCxnSpPr>
        <p:spPr>
          <a:xfrm flipV="1">
            <a:off x="8621395" y="5556885"/>
            <a:ext cx="925195" cy="61849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9198610" y="1703070"/>
            <a:ext cx="1983740"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点击活动可查看详情</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9" name="Straight Connector 37"/>
          <p:cNvCxnSpPr/>
          <p:nvPr/>
        </p:nvCxnSpPr>
        <p:spPr>
          <a:xfrm flipV="1">
            <a:off x="8378190" y="1901825"/>
            <a:ext cx="820420" cy="45339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2"/>
          <a:stretch>
            <a:fillRect/>
          </a:stretch>
        </p:blipFill>
        <p:spPr>
          <a:xfrm>
            <a:off x="3480435" y="130175"/>
            <a:ext cx="3576955" cy="6355715"/>
          </a:xfrm>
          <a:prstGeom prst="rect">
            <a:avLst/>
          </a:prstGeom>
        </p:spPr>
      </p:pic>
      <p:sp>
        <p:nvSpPr>
          <p:cNvPr id="12" name="矩形 11"/>
          <p:cNvSpPr/>
          <p:nvPr/>
        </p:nvSpPr>
        <p:spPr>
          <a:xfrm>
            <a:off x="9605010" y="3684905"/>
            <a:ext cx="2442845"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对活动进行点赞</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15" name="Straight Connector 37"/>
          <p:cNvCxnSpPr/>
          <p:nvPr/>
        </p:nvCxnSpPr>
        <p:spPr>
          <a:xfrm flipV="1">
            <a:off x="8572500" y="3883660"/>
            <a:ext cx="1032510" cy="41211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50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up)">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50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up)">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50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childTnLst>
                          </p:cTn>
                        </p:par>
                        <p:par>
                          <p:cTn id="26" fill="hold">
                            <p:stCondLst>
                              <p:cond delay="1000"/>
                            </p:stCondLst>
                            <p:childTnLst>
                              <p:par>
                                <p:cTn id="27" presetID="22" presetClass="entr" presetSubtype="1"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up)">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500"/>
                                  </p:stCondLst>
                                  <p:childTnLst>
                                    <p:set>
                                      <p:cBhvr>
                                        <p:cTn id="38" dur="1" fill="hold">
                                          <p:stCondLst>
                                            <p:cond delay="0"/>
                                          </p:stCondLst>
                                        </p:cTn>
                                        <p:tgtEl>
                                          <p:spTgt spid="15"/>
                                        </p:tgtEl>
                                        <p:attrNameLst>
                                          <p:attrName>style.visibility</p:attrName>
                                        </p:attrNameLst>
                                      </p:cBhvr>
                                      <p:to>
                                        <p:strVal val="visible"/>
                                      </p:to>
                                    </p:set>
                                    <p:animEffect transition="in" filter="wipe(down)">
                                      <p:cBhvr>
                                        <p:cTn id="39" dur="500"/>
                                        <p:tgtEl>
                                          <p:spTgt spid="15"/>
                                        </p:tgtEl>
                                      </p:cBhvr>
                                    </p:animEffect>
                                  </p:childTnLst>
                                </p:cTn>
                              </p:par>
                            </p:childTnLst>
                          </p:cTn>
                        </p:par>
                        <p:par>
                          <p:cTn id="40" fill="hold">
                            <p:stCondLst>
                              <p:cond delay="1000"/>
                            </p:stCondLst>
                            <p:childTnLst>
                              <p:par>
                                <p:cTn id="41" presetID="22" presetClass="entr" presetSubtype="1"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up)">
                                      <p:cBhvr>
                                        <p:cTn id="4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 grpId="0"/>
      <p:bldP spid="8"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a:stretch>
            <a:fillRect/>
          </a:stretch>
        </p:blipFill>
        <p:spPr>
          <a:xfrm>
            <a:off x="5289550" y="269240"/>
            <a:ext cx="3614420" cy="6457315"/>
          </a:xfrm>
          <a:prstGeom prst="rect">
            <a:avLst/>
          </a:prstGeom>
        </p:spPr>
      </p:pic>
      <p:grpSp>
        <p:nvGrpSpPr>
          <p:cNvPr id="14" name="组合 13"/>
          <p:cNvGrpSpPr/>
          <p:nvPr/>
        </p:nvGrpSpPr>
        <p:grpSpPr>
          <a:xfrm>
            <a:off x="1189355" y="269240"/>
            <a:ext cx="2037080" cy="889402"/>
            <a:chOff x="1873" y="424"/>
            <a:chExt cx="2575" cy="1631"/>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2" name="矩形 61"/>
            <p:cNvSpPr/>
            <p:nvPr/>
          </p:nvSpPr>
          <p:spPr>
            <a:xfrm>
              <a:off x="1984" y="535"/>
              <a:ext cx="2464" cy="1520"/>
            </a:xfrm>
            <a:prstGeom prst="rect">
              <a:avLst/>
            </a:prstGeom>
          </p:spPr>
          <p:txBody>
            <a:bodyPr wrap="square" lIns="91400" tIns="45699" rIns="91400" bIns="45699">
              <a:spAutoFit/>
            </a:bodyPr>
            <a:p>
              <a:pPr lvl="0" defTabSz="914400">
                <a:defRPr/>
              </a:pPr>
              <a:r>
                <a:rPr lang="zh-CN" altLang="en-US" sz="2400" dirty="0">
                  <a:solidFill>
                    <a:schemeClr val="accent1"/>
                  </a:solidFill>
                  <a:latin typeface="微软雅黑" panose="020B0503020204020204" pitchFamily="34" charset="-122"/>
                  <a:ea typeface="微软雅黑" panose="020B0503020204020204" pitchFamily="34" charset="-122"/>
                  <a:sym typeface="+mn-ea"/>
                </a:rPr>
                <a:t>动物城友会界面</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grpSp>
      <p:sp>
        <p:nvSpPr>
          <p:cNvPr id="25" name="矩形 24"/>
          <p:cNvSpPr/>
          <p:nvPr/>
        </p:nvSpPr>
        <p:spPr>
          <a:xfrm>
            <a:off x="2760980" y="3251835"/>
            <a:ext cx="2442845"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输入活动信息</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26" name="Straight Connector 37"/>
          <p:cNvCxnSpPr>
            <a:endCxn id="25" idx="0"/>
          </p:cNvCxnSpPr>
          <p:nvPr/>
        </p:nvCxnSpPr>
        <p:spPr>
          <a:xfrm flipH="1">
            <a:off x="3982720" y="1971040"/>
            <a:ext cx="1776730" cy="128079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3289300" y="482600"/>
            <a:ext cx="2442845"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选择活动类型</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5" name="Straight Connector 37"/>
          <p:cNvCxnSpPr>
            <a:endCxn id="4" idx="2"/>
          </p:cNvCxnSpPr>
          <p:nvPr/>
        </p:nvCxnSpPr>
        <p:spPr>
          <a:xfrm flipH="1" flipV="1">
            <a:off x="4511040" y="880110"/>
            <a:ext cx="913130" cy="13271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9178925" y="2526665"/>
            <a:ext cx="2442845"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填写活动名称</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7" name="Straight Connector 37"/>
          <p:cNvCxnSpPr/>
          <p:nvPr/>
        </p:nvCxnSpPr>
        <p:spPr>
          <a:xfrm>
            <a:off x="5932170" y="1386205"/>
            <a:ext cx="3246755" cy="133921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9208770" y="4408170"/>
            <a:ext cx="1983740"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点击发布</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9" name="Straight Connector 37"/>
          <p:cNvCxnSpPr/>
          <p:nvPr/>
        </p:nvCxnSpPr>
        <p:spPr>
          <a:xfrm flipV="1">
            <a:off x="7599680" y="4606925"/>
            <a:ext cx="1609090" cy="139001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6421120" y="462280"/>
            <a:ext cx="5273040" cy="782320"/>
            <a:chOff x="10112" y="728"/>
            <a:chExt cx="8304" cy="1232"/>
          </a:xfrm>
        </p:grpSpPr>
        <p:grpSp>
          <p:nvGrpSpPr>
            <p:cNvPr id="15" name="组合 14"/>
            <p:cNvGrpSpPr/>
            <p:nvPr/>
          </p:nvGrpSpPr>
          <p:grpSpPr>
            <a:xfrm>
              <a:off x="12240" y="728"/>
              <a:ext cx="6176" cy="1232"/>
              <a:chOff x="13025" y="1097"/>
              <a:chExt cx="6176" cy="1232"/>
            </a:xfrm>
          </p:grpSpPr>
          <p:pic>
            <p:nvPicPr>
              <p:cNvPr id="11" name="图片 10"/>
              <p:cNvPicPr>
                <a:picLocks noChangeAspect="1"/>
              </p:cNvPicPr>
              <p:nvPr/>
            </p:nvPicPr>
            <p:blipFill>
              <a:blip r:embed="rId2"/>
              <a:stretch>
                <a:fillRect/>
              </a:stretch>
            </p:blipFill>
            <p:spPr>
              <a:xfrm>
                <a:off x="13050" y="1129"/>
                <a:ext cx="6150" cy="1200"/>
              </a:xfrm>
              <a:prstGeom prst="rect">
                <a:avLst/>
              </a:prstGeom>
            </p:spPr>
          </p:pic>
          <p:sp>
            <p:nvSpPr>
              <p:cNvPr id="12" name="矩形 11"/>
              <p:cNvSpPr/>
              <p:nvPr/>
            </p:nvSpPr>
            <p:spPr>
              <a:xfrm>
                <a:off x="13025" y="1097"/>
                <a:ext cx="6176" cy="1231"/>
              </a:xfrm>
              <a:prstGeom prst="rect">
                <a:avLst/>
              </a:prstGeom>
              <a:noFill/>
              <a:ln w="44450">
                <a:solidFill>
                  <a:srgbClr val="E57688"/>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cxnSp>
          <p:nvCxnSpPr>
            <p:cNvPr id="17" name="Straight Connector 37"/>
            <p:cNvCxnSpPr>
              <a:endCxn id="12" idx="1"/>
            </p:cNvCxnSpPr>
            <p:nvPr/>
          </p:nvCxnSpPr>
          <p:spPr>
            <a:xfrm flipV="1">
              <a:off x="10112" y="1344"/>
              <a:ext cx="2128" cy="296"/>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grpSp>
      <p:cxnSp>
        <p:nvCxnSpPr>
          <p:cNvPr id="18" name="Straight Connector 37"/>
          <p:cNvCxnSpPr>
            <a:endCxn id="25" idx="2"/>
          </p:cNvCxnSpPr>
          <p:nvPr/>
        </p:nvCxnSpPr>
        <p:spPr>
          <a:xfrm flipH="1" flipV="1">
            <a:off x="3982720" y="3649345"/>
            <a:ext cx="1431290" cy="166243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50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up)">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50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up)">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50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childTnLst>
                          </p:cTn>
                        </p:par>
                        <p:par>
                          <p:cTn id="26" fill="hold">
                            <p:stCondLst>
                              <p:cond delay="1000"/>
                            </p:stCondLst>
                            <p:childTnLst>
                              <p:par>
                                <p:cTn id="27" presetID="22" presetClass="entr" presetSubtype="1"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up)">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500"/>
                                  </p:stCondLst>
                                  <p:childTnLst>
                                    <p:set>
                                      <p:cBhvr>
                                        <p:cTn id="33" dur="1" fill="hold">
                                          <p:stCondLst>
                                            <p:cond delay="0"/>
                                          </p:stCondLst>
                                        </p:cTn>
                                        <p:tgtEl>
                                          <p:spTgt spid="9"/>
                                        </p:tgtEl>
                                        <p:attrNameLst>
                                          <p:attrName>style.visibility</p:attrName>
                                        </p:attrNameLst>
                                      </p:cBhvr>
                                      <p:to>
                                        <p:strVal val="visible"/>
                                      </p:to>
                                    </p:set>
                                    <p:animEffect transition="in" filter="wipe(down)">
                                      <p:cBhvr>
                                        <p:cTn id="34" dur="500"/>
                                        <p:tgtEl>
                                          <p:spTgt spid="9"/>
                                        </p:tgtEl>
                                      </p:cBhvr>
                                    </p:animEffect>
                                  </p:childTnLst>
                                </p:cTn>
                              </p:par>
                            </p:childTnLst>
                          </p:cTn>
                        </p:par>
                        <p:par>
                          <p:cTn id="35" fill="hold">
                            <p:stCondLst>
                              <p:cond delay="1000"/>
                            </p:stCondLst>
                            <p:childTnLst>
                              <p:par>
                                <p:cTn id="36" presetID="22" presetClass="entr" presetSubtype="1" fill="hold" grpId="0" nodeType="after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up)">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500"/>
                                        <p:tgtEl>
                                          <p:spTgt spid="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500"/>
                                  </p:stCondLst>
                                  <p:childTnLst>
                                    <p:set>
                                      <p:cBhvr>
                                        <p:cTn id="47" dur="1" fill="hold">
                                          <p:stCondLst>
                                            <p:cond delay="0"/>
                                          </p:stCondLst>
                                        </p:cTn>
                                        <p:tgtEl>
                                          <p:spTgt spid="18"/>
                                        </p:tgtEl>
                                        <p:attrNameLst>
                                          <p:attrName>style.visibility</p:attrName>
                                        </p:attrNameLst>
                                      </p:cBhvr>
                                      <p:to>
                                        <p:strVal val="visible"/>
                                      </p:to>
                                    </p:set>
                                    <p:animEffect transition="in" filter="wipe(down)">
                                      <p:cBhvr>
                                        <p:cTn id="4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 grpId="0"/>
      <p:bldP spid="6"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189355" y="269240"/>
            <a:ext cx="1635125" cy="529590"/>
            <a:chOff x="1873" y="424"/>
            <a:chExt cx="2575"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2" name="矩形 61"/>
            <p:cNvSpPr/>
            <p:nvPr/>
          </p:nvSpPr>
          <p:spPr>
            <a:xfrm>
              <a:off x="1984" y="535"/>
              <a:ext cx="2464" cy="723"/>
            </a:xfrm>
            <a:prstGeom prst="rect">
              <a:avLst/>
            </a:prstGeom>
          </p:spPr>
          <p:txBody>
            <a:bodyPr wrap="square" lIns="91400" tIns="45699" rIns="91400" bIns="45699">
              <a:spAutoFit/>
            </a:bodyPr>
            <a:p>
              <a:pPr lvl="0" defTabSz="914400">
                <a:defRPr/>
              </a:pPr>
              <a:r>
                <a:rPr lang="zh-CN" altLang="en-US" sz="2400" dirty="0">
                  <a:solidFill>
                    <a:schemeClr val="accent1"/>
                  </a:solidFill>
                  <a:latin typeface="微软雅黑" panose="020B0503020204020204" pitchFamily="34" charset="-122"/>
                  <a:ea typeface="微软雅黑" panose="020B0503020204020204" pitchFamily="34" charset="-122"/>
                  <a:sym typeface="+mn-ea"/>
                </a:rPr>
                <a:t>项目计划</a:t>
              </a:r>
              <a:endParaRPr lang="en-US" alt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25" name="矩形 24"/>
          <p:cNvSpPr/>
          <p:nvPr/>
        </p:nvSpPr>
        <p:spPr>
          <a:xfrm>
            <a:off x="1605280" y="969645"/>
            <a:ext cx="1455420"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甘特图</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custDataLst>
              <p:tags r:id="rId1"/>
            </p:custDataLst>
          </p:nvPr>
        </p:nvPicPr>
        <p:blipFill>
          <a:blip r:embed="rId2"/>
          <a:stretch>
            <a:fillRect/>
          </a:stretch>
        </p:blipFill>
        <p:spPr>
          <a:xfrm>
            <a:off x="3392170" y="969645"/>
            <a:ext cx="7707630" cy="52260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stretch>
            <a:fillRect/>
          </a:stretch>
        </p:blipFill>
        <p:spPr>
          <a:xfrm>
            <a:off x="5757545" y="269240"/>
            <a:ext cx="3519805" cy="6247765"/>
          </a:xfrm>
          <a:prstGeom prst="rect">
            <a:avLst/>
          </a:prstGeom>
        </p:spPr>
      </p:pic>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动植物科普界面</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25" name="矩形 24"/>
          <p:cNvSpPr/>
          <p:nvPr/>
        </p:nvSpPr>
        <p:spPr>
          <a:xfrm>
            <a:off x="3556000" y="2981960"/>
            <a:ext cx="2442845"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界面滑动浏览</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26" name="Straight Connector 37"/>
          <p:cNvCxnSpPr>
            <a:endCxn id="25" idx="2"/>
          </p:cNvCxnSpPr>
          <p:nvPr/>
        </p:nvCxnSpPr>
        <p:spPr>
          <a:xfrm flipH="1" flipV="1">
            <a:off x="4777740" y="3379470"/>
            <a:ext cx="980440" cy="75819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963545" y="1661795"/>
            <a:ext cx="3190875"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点击词条查看详细信息</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5" name="Straight Connector 37"/>
          <p:cNvCxnSpPr>
            <a:endCxn id="3" idx="2"/>
          </p:cNvCxnSpPr>
          <p:nvPr/>
        </p:nvCxnSpPr>
        <p:spPr>
          <a:xfrm flipH="1" flipV="1">
            <a:off x="4559300" y="2059305"/>
            <a:ext cx="1315085" cy="80391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8573135" y="1587500"/>
            <a:ext cx="3190875"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点击切换</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9" name="Straight Connector 37"/>
          <p:cNvCxnSpPr>
            <a:endCxn id="8" idx="1"/>
          </p:cNvCxnSpPr>
          <p:nvPr/>
        </p:nvCxnSpPr>
        <p:spPr>
          <a:xfrm flipV="1">
            <a:off x="7906385" y="1786255"/>
            <a:ext cx="666750" cy="44386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1458595" y="1472565"/>
            <a:ext cx="6371590" cy="2664460"/>
            <a:chOff x="2297" y="2319"/>
            <a:chExt cx="10034" cy="4196"/>
          </a:xfrm>
        </p:grpSpPr>
        <p:pic>
          <p:nvPicPr>
            <p:cNvPr id="18" name="图片 17"/>
            <p:cNvPicPr>
              <a:picLocks noChangeAspect="1"/>
            </p:cNvPicPr>
            <p:nvPr/>
          </p:nvPicPr>
          <p:blipFill>
            <a:blip r:embed="rId2"/>
            <a:stretch>
              <a:fillRect/>
            </a:stretch>
          </p:blipFill>
          <p:spPr>
            <a:xfrm>
              <a:off x="2297" y="2319"/>
              <a:ext cx="6032" cy="4101"/>
            </a:xfrm>
            <a:prstGeom prst="rect">
              <a:avLst/>
            </a:prstGeom>
          </p:spPr>
        </p:pic>
        <p:sp>
          <p:nvSpPr>
            <p:cNvPr id="11" name="矩形 10"/>
            <p:cNvSpPr/>
            <p:nvPr/>
          </p:nvSpPr>
          <p:spPr>
            <a:xfrm>
              <a:off x="2297" y="2319"/>
              <a:ext cx="6032" cy="4197"/>
            </a:xfrm>
            <a:prstGeom prst="rect">
              <a:avLst/>
            </a:prstGeom>
            <a:noFill/>
            <a:ln w="44450">
              <a:solidFill>
                <a:srgbClr val="E57688"/>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6" name="Straight Connector 37"/>
            <p:cNvCxnSpPr>
              <a:endCxn id="11" idx="3"/>
            </p:cNvCxnSpPr>
            <p:nvPr/>
          </p:nvCxnSpPr>
          <p:spPr>
            <a:xfrm flipH="1">
              <a:off x="8329" y="3360"/>
              <a:ext cx="4002" cy="1058"/>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grpSp>
      <p:pic>
        <p:nvPicPr>
          <p:cNvPr id="20" name="图片 19"/>
          <p:cNvPicPr>
            <a:picLocks noChangeAspect="1"/>
          </p:cNvPicPr>
          <p:nvPr/>
        </p:nvPicPr>
        <p:blipFill>
          <a:blip r:embed="rId3"/>
          <a:stretch>
            <a:fillRect/>
          </a:stretch>
        </p:blipFill>
        <p:spPr>
          <a:xfrm>
            <a:off x="5874385" y="252730"/>
            <a:ext cx="3497580" cy="62642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5" grpId="0"/>
      <p:bldP spid="8" grpId="0"/>
      <p:bldP spid="3" grpId="1"/>
      <p:bldP spid="25" grpId="1"/>
      <p:bldP spid="8"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altLang="en-US" sz="2400" kern="0" dirty="0">
                  <a:solidFill>
                    <a:schemeClr val="accent1"/>
                  </a:solidFill>
                  <a:latin typeface="微软雅黑" panose="020B0503020204020204" pitchFamily="34" charset="-122"/>
                  <a:ea typeface="微软雅黑" panose="020B0503020204020204" pitchFamily="34" charset="-122"/>
                  <a:sym typeface="+mn-ea"/>
                </a:rPr>
                <a:t>其他界面</a:t>
              </a:r>
              <a:endParaRPr lang="zh-CN" altLang="en-US" sz="2400" kern="0" dirty="0">
                <a:solidFill>
                  <a:schemeClr val="accent1"/>
                </a:solidFill>
                <a:latin typeface="微软雅黑" panose="020B0503020204020204" pitchFamily="34" charset="-122"/>
                <a:ea typeface="微软雅黑" panose="020B0503020204020204" pitchFamily="34" charset="-122"/>
                <a:sym typeface="+mn-ea"/>
              </a:endParaRPr>
            </a:p>
          </p:txBody>
        </p:sp>
      </p:grpSp>
      <p:pic>
        <p:nvPicPr>
          <p:cNvPr id="4" name="图片 3"/>
          <p:cNvPicPr>
            <a:picLocks noChangeAspect="1"/>
          </p:cNvPicPr>
          <p:nvPr/>
        </p:nvPicPr>
        <p:blipFill>
          <a:blip r:embed="rId1"/>
          <a:stretch>
            <a:fillRect/>
          </a:stretch>
        </p:blipFill>
        <p:spPr>
          <a:xfrm>
            <a:off x="7550785" y="559435"/>
            <a:ext cx="2668270" cy="5873115"/>
          </a:xfrm>
          <a:prstGeom prst="rect">
            <a:avLst/>
          </a:prstGeom>
        </p:spPr>
      </p:pic>
      <p:pic>
        <p:nvPicPr>
          <p:cNvPr id="5" name="图片 4"/>
          <p:cNvPicPr>
            <a:picLocks noChangeAspect="1"/>
          </p:cNvPicPr>
          <p:nvPr/>
        </p:nvPicPr>
        <p:blipFill>
          <a:blip r:embed="rId2"/>
          <a:stretch>
            <a:fillRect/>
          </a:stretch>
        </p:blipFill>
        <p:spPr>
          <a:xfrm>
            <a:off x="2168525" y="2470785"/>
            <a:ext cx="3771900" cy="1533525"/>
          </a:xfrm>
          <a:prstGeom prst="rect">
            <a:avLst/>
          </a:prstGeom>
        </p:spPr>
      </p:pic>
      <p:sp>
        <p:nvSpPr>
          <p:cNvPr id="11" name="矩形 10"/>
          <p:cNvSpPr/>
          <p:nvPr/>
        </p:nvSpPr>
        <p:spPr>
          <a:xfrm>
            <a:off x="2263140" y="2890520"/>
            <a:ext cx="813435" cy="960755"/>
          </a:xfrm>
          <a:prstGeom prst="rect">
            <a:avLst/>
          </a:prstGeom>
          <a:noFill/>
          <a:ln w="44450">
            <a:solidFill>
              <a:srgbClr val="E57688"/>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6" name="Straight Connector 37"/>
          <p:cNvCxnSpPr/>
          <p:nvPr/>
        </p:nvCxnSpPr>
        <p:spPr>
          <a:xfrm flipH="1">
            <a:off x="3075940" y="2287270"/>
            <a:ext cx="4754245" cy="62357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1"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altLang="en-US" sz="2400" kern="0" dirty="0">
                  <a:solidFill>
                    <a:schemeClr val="accent1"/>
                  </a:solidFill>
                  <a:latin typeface="微软雅黑" panose="020B0503020204020204" pitchFamily="34" charset="-122"/>
                  <a:ea typeface="微软雅黑" panose="020B0503020204020204" pitchFamily="34" charset="-122"/>
                  <a:sym typeface="+mn-ea"/>
                </a:rPr>
                <a:t>其他界面</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pic>
        <p:nvPicPr>
          <p:cNvPr id="5" name="图片 4"/>
          <p:cNvPicPr>
            <a:picLocks noChangeAspect="1"/>
          </p:cNvPicPr>
          <p:nvPr/>
        </p:nvPicPr>
        <p:blipFill>
          <a:blip r:embed="rId1"/>
          <a:stretch>
            <a:fillRect/>
          </a:stretch>
        </p:blipFill>
        <p:spPr>
          <a:xfrm>
            <a:off x="2168525" y="2470785"/>
            <a:ext cx="3771900" cy="1533525"/>
          </a:xfrm>
          <a:prstGeom prst="rect">
            <a:avLst/>
          </a:prstGeom>
        </p:spPr>
      </p:pic>
      <p:sp>
        <p:nvSpPr>
          <p:cNvPr id="11" name="矩形 10"/>
          <p:cNvSpPr/>
          <p:nvPr/>
        </p:nvSpPr>
        <p:spPr>
          <a:xfrm>
            <a:off x="3105785" y="2885440"/>
            <a:ext cx="813435" cy="960755"/>
          </a:xfrm>
          <a:prstGeom prst="rect">
            <a:avLst/>
          </a:prstGeom>
          <a:noFill/>
          <a:ln w="44450">
            <a:solidFill>
              <a:srgbClr val="E57688"/>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6" name="Straight Connector 37"/>
          <p:cNvCxnSpPr/>
          <p:nvPr/>
        </p:nvCxnSpPr>
        <p:spPr>
          <a:xfrm flipH="1">
            <a:off x="3919220" y="2470150"/>
            <a:ext cx="3192145" cy="43116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2"/>
          <a:stretch>
            <a:fillRect/>
          </a:stretch>
        </p:blipFill>
        <p:spPr>
          <a:xfrm>
            <a:off x="7026910" y="339725"/>
            <a:ext cx="2728595" cy="60521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1"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altLang="en-US" sz="2400" kern="0" dirty="0">
                  <a:solidFill>
                    <a:schemeClr val="accent1"/>
                  </a:solidFill>
                  <a:latin typeface="微软雅黑" panose="020B0503020204020204" pitchFamily="34" charset="-122"/>
                  <a:ea typeface="微软雅黑" panose="020B0503020204020204" pitchFamily="34" charset="-122"/>
                  <a:sym typeface="+mn-ea"/>
                </a:rPr>
                <a:t>其他界面</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pic>
        <p:nvPicPr>
          <p:cNvPr id="5" name="图片 4"/>
          <p:cNvPicPr>
            <a:picLocks noChangeAspect="1"/>
          </p:cNvPicPr>
          <p:nvPr/>
        </p:nvPicPr>
        <p:blipFill>
          <a:blip r:embed="rId1"/>
          <a:stretch>
            <a:fillRect/>
          </a:stretch>
        </p:blipFill>
        <p:spPr>
          <a:xfrm>
            <a:off x="2168525" y="2470785"/>
            <a:ext cx="3771900" cy="1533525"/>
          </a:xfrm>
          <a:prstGeom prst="rect">
            <a:avLst/>
          </a:prstGeom>
        </p:spPr>
      </p:pic>
      <p:sp>
        <p:nvSpPr>
          <p:cNvPr id="11" name="矩形 10"/>
          <p:cNvSpPr/>
          <p:nvPr/>
        </p:nvSpPr>
        <p:spPr>
          <a:xfrm>
            <a:off x="3988435" y="2885440"/>
            <a:ext cx="813435" cy="960755"/>
          </a:xfrm>
          <a:prstGeom prst="rect">
            <a:avLst/>
          </a:prstGeom>
          <a:noFill/>
          <a:ln w="44450">
            <a:solidFill>
              <a:srgbClr val="E57688"/>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6" name="Straight Connector 37"/>
          <p:cNvCxnSpPr/>
          <p:nvPr/>
        </p:nvCxnSpPr>
        <p:spPr>
          <a:xfrm flipH="1">
            <a:off x="4801235" y="2599055"/>
            <a:ext cx="2204720" cy="30670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2"/>
          <a:stretch>
            <a:fillRect/>
          </a:stretch>
        </p:blipFill>
        <p:spPr>
          <a:xfrm>
            <a:off x="7005955" y="1736090"/>
            <a:ext cx="3479165" cy="32600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1"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7368540" y="798830"/>
            <a:ext cx="3905250" cy="4438650"/>
          </a:xfrm>
          <a:prstGeom prst="rect">
            <a:avLst/>
          </a:prstGeom>
        </p:spPr>
      </p:pic>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altLang="en-US" sz="2400" kern="0" dirty="0">
                  <a:solidFill>
                    <a:schemeClr val="accent1"/>
                  </a:solidFill>
                  <a:latin typeface="微软雅黑" panose="020B0503020204020204" pitchFamily="34" charset="-122"/>
                  <a:ea typeface="微软雅黑" panose="020B0503020204020204" pitchFamily="34" charset="-122"/>
                  <a:sym typeface="+mn-ea"/>
                </a:rPr>
                <a:t>其他界面</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pic>
        <p:nvPicPr>
          <p:cNvPr id="5" name="图片 4"/>
          <p:cNvPicPr>
            <a:picLocks noChangeAspect="1"/>
          </p:cNvPicPr>
          <p:nvPr/>
        </p:nvPicPr>
        <p:blipFill>
          <a:blip r:embed="rId2"/>
          <a:stretch>
            <a:fillRect/>
          </a:stretch>
        </p:blipFill>
        <p:spPr>
          <a:xfrm>
            <a:off x="2168525" y="2470785"/>
            <a:ext cx="3771900" cy="1533525"/>
          </a:xfrm>
          <a:prstGeom prst="rect">
            <a:avLst/>
          </a:prstGeom>
        </p:spPr>
      </p:pic>
      <p:sp>
        <p:nvSpPr>
          <p:cNvPr id="11" name="矩形 10"/>
          <p:cNvSpPr/>
          <p:nvPr/>
        </p:nvSpPr>
        <p:spPr>
          <a:xfrm>
            <a:off x="4879975" y="2875915"/>
            <a:ext cx="813435" cy="960755"/>
          </a:xfrm>
          <a:prstGeom prst="rect">
            <a:avLst/>
          </a:prstGeom>
          <a:noFill/>
          <a:ln w="44450">
            <a:solidFill>
              <a:srgbClr val="E57688"/>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6" name="Straight Connector 37"/>
          <p:cNvCxnSpPr/>
          <p:nvPr/>
        </p:nvCxnSpPr>
        <p:spPr>
          <a:xfrm flipH="1">
            <a:off x="5692775" y="2589530"/>
            <a:ext cx="2204720" cy="30670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8450580" y="5336540"/>
            <a:ext cx="1872615" cy="459105"/>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（有待改善）</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1" grpId="1" animBg="1"/>
      <p:bldP spid="4" grpId="0"/>
      <p:bldP spid="4"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er图"/>
          <p:cNvPicPr>
            <a:picLocks noChangeAspect="1"/>
          </p:cNvPicPr>
          <p:nvPr/>
        </p:nvPicPr>
        <p:blipFill>
          <a:blip r:embed="rId1"/>
          <a:stretch>
            <a:fillRect/>
          </a:stretch>
        </p:blipFill>
        <p:spPr>
          <a:xfrm>
            <a:off x="1259840" y="904240"/>
            <a:ext cx="5905500" cy="5564505"/>
          </a:xfrm>
          <a:prstGeom prst="rect">
            <a:avLst/>
          </a:prstGeom>
        </p:spPr>
      </p:pic>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数据库设计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4" name="文本框 13"/>
          <p:cNvSpPr txBox="1"/>
          <p:nvPr/>
        </p:nvSpPr>
        <p:spPr>
          <a:xfrm>
            <a:off x="8477885" y="1359535"/>
            <a:ext cx="3455035" cy="4276725"/>
          </a:xfrm>
          <a:prstGeom prst="rect">
            <a:avLst/>
          </a:prstGeom>
          <a:noFill/>
          <a:ln w="9525">
            <a:noFill/>
          </a:ln>
        </p:spPr>
        <p:txBody>
          <a:bodyPr wrap="square">
            <a:spAutoFit/>
          </a:bodyPr>
          <a:p>
            <a:pPr indent="254000"/>
            <a:r>
              <a:rPr lang="zh-CN" altLang="en-US" sz="1600" b="1">
                <a:solidFill>
                  <a:schemeClr val="accent1"/>
                </a:solidFill>
                <a:effectLst>
                  <a:outerShdw blurRad="38100" dist="25400" dir="5400000" algn="ctr" rotWithShape="0">
                    <a:srgbClr val="6E747A">
                      <a:alpha val="43000"/>
                    </a:srgbClr>
                  </a:outerShdw>
                </a:effectLst>
                <a:latin typeface="宋体" panose="02010600030101010101" pitchFamily="2" charset="-122"/>
              </a:rPr>
              <a:t>在</a:t>
            </a:r>
            <a:r>
              <a:rPr lang="en-US" sz="1600" b="1">
                <a:solidFill>
                  <a:schemeClr val="accent1"/>
                </a:solidFill>
                <a:effectLst>
                  <a:outerShdw blurRad="38100" dist="25400" dir="5400000" algn="ctr" rotWithShape="0">
                    <a:srgbClr val="6E747A">
                      <a:alpha val="43000"/>
                    </a:srgbClr>
                  </a:outerShdw>
                </a:effectLst>
                <a:latin typeface="宋体" panose="02010600030101010101" pitchFamily="2" charset="-122"/>
              </a:rPr>
              <a:t>ER</a:t>
            </a:r>
            <a:r>
              <a:rPr lang="zh-CN" sz="1600" b="1">
                <a:solidFill>
                  <a:schemeClr val="accent1"/>
                </a:solidFill>
                <a:effectLst>
                  <a:outerShdw blurRad="38100" dist="25400" dir="5400000" algn="ctr" rotWithShape="0">
                    <a:srgbClr val="6E747A">
                      <a:alpha val="43000"/>
                    </a:srgbClr>
                  </a:outerShdw>
                </a:effectLst>
                <a:ea typeface="宋体" panose="02010600030101010101" pitchFamily="2" charset="-122"/>
              </a:rPr>
              <a:t>图中有</a:t>
            </a:r>
            <a:r>
              <a:rPr lang="en-US" sz="1600" b="1">
                <a:solidFill>
                  <a:schemeClr val="accent1"/>
                </a:solidFill>
                <a:effectLst>
                  <a:outerShdw blurRad="38100" dist="25400" dir="5400000" algn="ctr" rotWithShape="0">
                    <a:srgbClr val="6E747A">
                      <a:alpha val="43000"/>
                    </a:srgbClr>
                  </a:outerShdw>
                </a:effectLst>
                <a:latin typeface="宋体" panose="02010600030101010101" pitchFamily="2" charset="-122"/>
              </a:rPr>
              <a:t>10</a:t>
            </a:r>
            <a:r>
              <a:rPr lang="zh-CN" sz="1600" b="1">
                <a:solidFill>
                  <a:schemeClr val="accent1"/>
                </a:solidFill>
                <a:effectLst>
                  <a:outerShdw blurRad="38100" dist="25400" dir="5400000" algn="ctr" rotWithShape="0">
                    <a:srgbClr val="6E747A">
                      <a:alpha val="43000"/>
                    </a:srgbClr>
                  </a:outerShdw>
                </a:effectLst>
                <a:ea typeface="宋体" panose="02010600030101010101" pitchFamily="2" charset="-122"/>
              </a:rPr>
              <a:t>张表，分别是用户账号信息表，论坛帖子表，用户点赞记录表，用户评论表，用户举报记录表，动植物科普信息表，动物城友会信息表，参加记录表，管理员表，管理员操作记录表。其中用户具有用户名、密码、手机号等基本信息，论坛包括帖子编号、帖主账号、帖子内容等可供索引以及必要记录的字段，点赞记录、评论记录、举报记录都是为帖子信息服务的。此外还有动植物科普信息，具有相关数据字段记录各种动植物的学名、别名、出没地点等。动物城友会保存了活动的相关信息，参加记录保存了用户和活动之间的联系。另外，还有管理员表以及记录管理员行为的表。</a:t>
            </a:r>
            <a:endParaRPr lang="zh-CN" altLang="en-US" sz="1600" b="1">
              <a:solidFill>
                <a:schemeClr val="accent1"/>
              </a:solidFill>
              <a:effectLst>
                <a:outerShdw blurRad="38100" dist="25400" dir="5400000" algn="ctr" rotWithShape="0">
                  <a:srgbClr val="6E747A">
                    <a:alpha val="43000"/>
                  </a:srgbClr>
                </a:outerShdw>
              </a:effectLst>
              <a:ea typeface="宋体" panose="02010600030101010101" pitchFamily="2" charset="-122"/>
            </a:endParaRPr>
          </a:p>
        </p:txBody>
      </p:sp>
      <p:sp>
        <p:nvSpPr>
          <p:cNvPr id="74" name="Oval 4"/>
          <p:cNvSpPr/>
          <p:nvPr/>
        </p:nvSpPr>
        <p:spPr>
          <a:xfrm flipH="1">
            <a:off x="8612505" y="117348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15" name="Oval 4"/>
          <p:cNvSpPr/>
          <p:nvPr/>
        </p:nvSpPr>
        <p:spPr>
          <a:xfrm flipH="1">
            <a:off x="8949690" y="117348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16" name="Oval 4"/>
          <p:cNvSpPr/>
          <p:nvPr/>
        </p:nvSpPr>
        <p:spPr>
          <a:xfrm flipH="1">
            <a:off x="9286875" y="117348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17" name="Oval 4"/>
          <p:cNvSpPr/>
          <p:nvPr/>
        </p:nvSpPr>
        <p:spPr>
          <a:xfrm flipH="1">
            <a:off x="9624060" y="117348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18" name="Oval 4"/>
          <p:cNvSpPr/>
          <p:nvPr/>
        </p:nvSpPr>
        <p:spPr>
          <a:xfrm flipH="1">
            <a:off x="9961245" y="117348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19" name="Oval 4"/>
          <p:cNvSpPr/>
          <p:nvPr/>
        </p:nvSpPr>
        <p:spPr>
          <a:xfrm flipH="1">
            <a:off x="10298430" y="117348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20" name="Oval 4"/>
          <p:cNvSpPr/>
          <p:nvPr/>
        </p:nvSpPr>
        <p:spPr>
          <a:xfrm flipH="1">
            <a:off x="10635615" y="117348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21" name="Oval 4"/>
          <p:cNvSpPr/>
          <p:nvPr/>
        </p:nvSpPr>
        <p:spPr>
          <a:xfrm flipH="1">
            <a:off x="10972800" y="117348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22" name="Oval 4"/>
          <p:cNvSpPr/>
          <p:nvPr/>
        </p:nvSpPr>
        <p:spPr>
          <a:xfrm flipH="1">
            <a:off x="11309985" y="117348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42" name="Oval 4"/>
          <p:cNvSpPr/>
          <p:nvPr/>
        </p:nvSpPr>
        <p:spPr>
          <a:xfrm flipH="1">
            <a:off x="8612505" y="563626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43" name="Oval 4"/>
          <p:cNvSpPr/>
          <p:nvPr/>
        </p:nvSpPr>
        <p:spPr>
          <a:xfrm flipH="1">
            <a:off x="8949690" y="563626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44" name="Oval 4"/>
          <p:cNvSpPr/>
          <p:nvPr/>
        </p:nvSpPr>
        <p:spPr>
          <a:xfrm flipH="1">
            <a:off x="9286875" y="563626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45" name="Oval 4"/>
          <p:cNvSpPr/>
          <p:nvPr/>
        </p:nvSpPr>
        <p:spPr>
          <a:xfrm flipH="1">
            <a:off x="9624060" y="563626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46" name="Oval 4"/>
          <p:cNvSpPr/>
          <p:nvPr/>
        </p:nvSpPr>
        <p:spPr>
          <a:xfrm flipH="1">
            <a:off x="9961245" y="563626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47" name="Oval 4"/>
          <p:cNvSpPr/>
          <p:nvPr/>
        </p:nvSpPr>
        <p:spPr>
          <a:xfrm flipH="1">
            <a:off x="10298430" y="563626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48" name="Oval 4"/>
          <p:cNvSpPr/>
          <p:nvPr/>
        </p:nvSpPr>
        <p:spPr>
          <a:xfrm flipH="1">
            <a:off x="10635615" y="563626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49" name="Oval 4"/>
          <p:cNvSpPr/>
          <p:nvPr/>
        </p:nvSpPr>
        <p:spPr>
          <a:xfrm flipH="1">
            <a:off x="10972800" y="563626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50" name="Oval 4"/>
          <p:cNvSpPr/>
          <p:nvPr/>
        </p:nvSpPr>
        <p:spPr>
          <a:xfrm flipH="1">
            <a:off x="11309985" y="563626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51" name="Oval 4"/>
          <p:cNvSpPr/>
          <p:nvPr/>
        </p:nvSpPr>
        <p:spPr>
          <a:xfrm flipH="1">
            <a:off x="11647170" y="563626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52" name="Oval 4"/>
          <p:cNvSpPr/>
          <p:nvPr/>
        </p:nvSpPr>
        <p:spPr>
          <a:xfrm flipH="1">
            <a:off x="11984355" y="563626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53" name="Oval 4"/>
          <p:cNvSpPr/>
          <p:nvPr/>
        </p:nvSpPr>
        <p:spPr>
          <a:xfrm flipH="1">
            <a:off x="11647170" y="117348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sp>
        <p:nvSpPr>
          <p:cNvPr id="54" name="Oval 4"/>
          <p:cNvSpPr/>
          <p:nvPr/>
        </p:nvSpPr>
        <p:spPr>
          <a:xfrm flipH="1">
            <a:off x="11984355" y="1173480"/>
            <a:ext cx="111125" cy="1117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dirty="0">
              <a:solidFill>
                <a:schemeClr val="bg1">
                  <a:lumMod val="95000"/>
                </a:schemeClr>
              </a:solidFill>
            </a:endParaRPr>
          </a:p>
        </p:txBody>
      </p:sp>
      <p:pic>
        <p:nvPicPr>
          <p:cNvPr id="3" name="图片 2" descr="物理模型"/>
          <p:cNvPicPr>
            <a:picLocks noChangeAspect="1"/>
          </p:cNvPicPr>
          <p:nvPr/>
        </p:nvPicPr>
        <p:blipFill>
          <a:blip r:embed="rId2"/>
          <a:stretch>
            <a:fillRect/>
          </a:stretch>
        </p:blipFill>
        <p:spPr>
          <a:xfrm>
            <a:off x="400685" y="1494155"/>
            <a:ext cx="8025765" cy="40074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500"/>
                                        <p:tgtEl>
                                          <p:spTgt spid="4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fade">
                                      <p:cBhvr>
                                        <p:cTn id="40" dur="500"/>
                                        <p:tgtEl>
                                          <p:spTgt spid="4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500"/>
                                        <p:tgtEl>
                                          <p:spTgt spid="4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fade">
                                      <p:cBhvr>
                                        <p:cTn id="49" dur="500"/>
                                        <p:tgtEl>
                                          <p:spTgt spid="4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500"/>
                                        <p:tgtEl>
                                          <p:spTgt spid="4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fade">
                                      <p:cBhvr>
                                        <p:cTn id="55" dur="500"/>
                                        <p:tgtEl>
                                          <p:spTgt spid="4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fade">
                                      <p:cBhvr>
                                        <p:cTn id="58" dur="500"/>
                                        <p:tgtEl>
                                          <p:spTgt spid="5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fade">
                                      <p:cBhvr>
                                        <p:cTn id="61" dur="500"/>
                                        <p:tgtEl>
                                          <p:spTgt spid="5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fade">
                                      <p:cBhvr>
                                        <p:cTn id="64" dur="500"/>
                                        <p:tgtEl>
                                          <p:spTgt spid="5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fade">
                                      <p:cBhvr>
                                        <p:cTn id="67" dur="500"/>
                                        <p:tgtEl>
                                          <p:spTgt spid="5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fade">
                                      <p:cBhvr>
                                        <p:cTn id="70" dur="500"/>
                                        <p:tgtEl>
                                          <p:spTgt spid="54"/>
                                        </p:tgtEl>
                                      </p:cBhvr>
                                    </p:animEffect>
                                  </p:childTnLst>
                                </p:cTn>
                              </p:par>
                            </p:childTnLst>
                          </p:cTn>
                        </p:par>
                        <p:par>
                          <p:cTn id="71" fill="hold">
                            <p:stCondLst>
                              <p:cond delay="500"/>
                            </p:stCondLst>
                            <p:childTnLst>
                              <p:par>
                                <p:cTn id="72" presetID="27" presetClass="entr" presetSubtype="0" fill="hold" nodeType="afterEffect">
                                  <p:stCondLst>
                                    <p:cond delay="0"/>
                                  </p:stCondLst>
                                  <p:iterate type="lt">
                                    <p:tmPct val="50000"/>
                                  </p:iterate>
                                  <p:childTnLst>
                                    <p:set>
                                      <p:cBhvr>
                                        <p:cTn id="73" dur="1" fill="hold">
                                          <p:stCondLst>
                                            <p:cond delay="0"/>
                                          </p:stCondLst>
                                        </p:cTn>
                                        <p:tgtEl>
                                          <p:spTgt spid="14">
                                            <p:txEl>
                                              <p:pRg st="0" end="0"/>
                                            </p:txEl>
                                          </p:spTgt>
                                        </p:tgtEl>
                                        <p:attrNameLst>
                                          <p:attrName>style.visibility</p:attrName>
                                        </p:attrNameLst>
                                      </p:cBhvr>
                                      <p:to>
                                        <p:strVal val="visible"/>
                                      </p:to>
                                    </p:set>
                                    <p:anim calcmode="discrete" valueType="clr">
                                      <p:cBhvr override="childStyle">
                                        <p:cTn id="74" dur="80"/>
                                        <p:tgtEl>
                                          <p:spTgt spid="14">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75" dur="80"/>
                                        <p:tgtEl>
                                          <p:spTgt spid="14">
                                            <p:txEl>
                                              <p:pRg st="0" end="0"/>
                                            </p:txEl>
                                          </p:spTgt>
                                        </p:tgtEl>
                                        <p:attrNameLst>
                                          <p:attrName>fillcolor</p:attrName>
                                        </p:attrNameLst>
                                      </p:cBhvr>
                                      <p:tavLst>
                                        <p:tav tm="0">
                                          <p:val>
                                            <p:clrVal>
                                              <a:schemeClr val="accent2"/>
                                            </p:clrVal>
                                          </p:val>
                                        </p:tav>
                                        <p:tav tm="50000">
                                          <p:val>
                                            <p:clrVal>
                                              <a:schemeClr val="hlink"/>
                                            </p:clrVal>
                                          </p:val>
                                        </p:tav>
                                      </p:tavLst>
                                    </p:anim>
                                    <p:set>
                                      <p:cBhvr>
                                        <p:cTn id="76" dur="80"/>
                                        <p:tgtEl>
                                          <p:spTgt spid="14">
                                            <p:txEl>
                                              <p:pRg st="0" end="0"/>
                                            </p:txEl>
                                          </p:spTgt>
                                        </p:tgtEl>
                                        <p:attrNameLst>
                                          <p:attrName>fill.type</p:attrName>
                                        </p:attrNameLst>
                                      </p:cBhvr>
                                      <p:to>
                                        <p:strVal val="solid"/>
                                      </p:to>
                                    </p:se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
                                        </p:tgtEl>
                                        <p:attrNameLst>
                                          <p:attrName>style.visibility</p:attrName>
                                        </p:attrNameLst>
                                      </p:cBhvr>
                                      <p:to>
                                        <p:strVal val="visible"/>
                                      </p:to>
                                    </p:set>
                                    <p:animEffect transition="in" filter="fade">
                                      <p:cBhvr>
                                        <p:cTn id="81" dur="500"/>
                                        <p:tgtEl>
                                          <p:spTgt spid="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3"/>
                                        </p:tgtEl>
                                        <p:attrNameLst>
                                          <p:attrName>style.visibility</p:attrName>
                                        </p:attrNameLst>
                                      </p:cBhvr>
                                      <p:to>
                                        <p:strVal val="visible"/>
                                      </p:to>
                                    </p:set>
                                    <p:animEffect transition="in" filter="fade">
                                      <p:cBhvr>
                                        <p:cTn id="8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bldLvl="0" animBg="1"/>
      <p:bldP spid="15" grpId="0" bldLvl="0" animBg="1"/>
      <p:bldP spid="16" grpId="0" bldLvl="0" animBg="1"/>
      <p:bldP spid="17" grpId="0" bldLvl="0" animBg="1"/>
      <p:bldP spid="18" grpId="0" bldLvl="0" animBg="1"/>
      <p:bldP spid="19" grpId="0" bldLvl="0" animBg="1"/>
      <p:bldP spid="20" grpId="0" bldLvl="0" animBg="1"/>
      <p:bldP spid="21" grpId="0" bldLvl="0" animBg="1"/>
      <p:bldP spid="22" grpId="0" bldLvl="0" animBg="1"/>
      <p:bldP spid="42" grpId="0" bldLvl="0" animBg="1"/>
      <p:bldP spid="43" grpId="0" bldLvl="0" animBg="1"/>
      <p:bldP spid="44" grpId="0" bldLvl="0" animBg="1"/>
      <p:bldP spid="45" grpId="0" bldLvl="0" animBg="1"/>
      <p:bldP spid="46" grpId="0" bldLvl="0" animBg="1"/>
      <p:bldP spid="47" grpId="0" bldLvl="0" animBg="1"/>
      <p:bldP spid="48" grpId="0" bldLvl="0" animBg="1"/>
      <p:bldP spid="49" grpId="0" bldLvl="0" animBg="1"/>
      <p:bldP spid="50" grpId="0" bldLvl="0" animBg="1"/>
      <p:bldP spid="51" grpId="0" bldLvl="0" animBg="1"/>
      <p:bldP spid="52" grpId="0" bldLvl="0" animBg="1"/>
      <p:bldP spid="53" grpId="0" bldLvl="0" animBg="1"/>
      <p:bldP spid="54" grpId="0" bldLvl="0" animBg="1"/>
      <p:bldP spid="74" grpId="1" animBg="1"/>
      <p:bldP spid="15" grpId="1" animBg="1"/>
      <p:bldP spid="16" grpId="1" animBg="1"/>
      <p:bldP spid="17" grpId="1" animBg="1"/>
      <p:bldP spid="18" grpId="1" animBg="1"/>
      <p:bldP spid="19" grpId="1" animBg="1"/>
      <p:bldP spid="20" grpId="1" animBg="1"/>
      <p:bldP spid="21" grpId="1" animBg="1"/>
      <p:bldP spid="22" grpId="1" animBg="1"/>
      <p:bldP spid="42" grpId="1" animBg="1"/>
      <p:bldP spid="43" grpId="1" animBg="1"/>
      <p:bldP spid="44" grpId="1" animBg="1"/>
      <p:bldP spid="45" grpId="1" animBg="1"/>
      <p:bldP spid="46" grpId="1" animBg="1"/>
      <p:bldP spid="47" grpId="1" animBg="1"/>
      <p:bldP spid="48" grpId="1" animBg="1"/>
      <p:bldP spid="49" grpId="1" animBg="1"/>
      <p:bldP spid="50" grpId="1" animBg="1"/>
      <p:bldP spid="51" grpId="1" animBg="1"/>
      <p:bldP spid="52" grpId="1" animBg="1"/>
      <p:bldP spid="53" grpId="1" animBg="1"/>
      <p:bldP spid="54" grpId="1" animBg="1"/>
      <p:bldP spid="14"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关键算法设计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3" name="矩形 2"/>
          <p:cNvSpPr/>
          <p:nvPr/>
        </p:nvSpPr>
        <p:spPr>
          <a:xfrm>
            <a:off x="1189355" y="1149350"/>
            <a:ext cx="5368925" cy="5629910"/>
          </a:xfrm>
          <a:prstGeom prst="rect">
            <a:avLst/>
          </a:prstGeom>
        </p:spPr>
        <p:txBody>
          <a:bodyPr wrap="square" lIns="91400" tIns="45699" rIns="91400" bIns="45699">
            <a:spAutoFit/>
          </a:bodyPr>
          <a:p>
            <a:pPr lvl="0" defTabSz="914400">
              <a:defRPr/>
            </a:pPr>
            <a:r>
              <a:rPr lang="zh-CN" sz="2000" b="1" dirty="0">
                <a:solidFill>
                  <a:schemeClr val="accent1">
                    <a:lumMod val="60000"/>
                    <a:lumOff val="40000"/>
                  </a:schemeClr>
                </a:solidFill>
                <a:latin typeface="微软雅黑" panose="020B0503020204020204" pitchFamily="34" charset="-122"/>
                <a:ea typeface="微软雅黑" panose="020B0503020204020204" pitchFamily="34" charset="-122"/>
                <a:sym typeface="+mn-ea"/>
              </a:rPr>
              <a:t>（1）论坛部分</a:t>
            </a:r>
            <a:endParaRPr lang="zh-CN" sz="2000" b="1"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endParaRPr lang="zh-CN" sz="2000" b="1"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1">
                    <a:lumMod val="60000"/>
                    <a:lumOff val="40000"/>
                  </a:schemeClr>
                </a:solidFill>
                <a:latin typeface="微软雅黑" panose="020B0503020204020204" pitchFamily="34" charset="-122"/>
                <a:ea typeface="微软雅黑" panose="020B0503020204020204" pitchFamily="34" charset="-122"/>
                <a:sym typeface="+mn-ea"/>
              </a:rPr>
              <a:t>①帖子的实时更新算法</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endParaRPr lang="zh-CN" sz="2000" dirty="0">
              <a:solidFill>
                <a:schemeClr val="accent1"/>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Procedure</a:t>
            </a:r>
            <a:r>
              <a:rPr lang="zh-CN" sz="2000"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en-US" altLang="zh-CN" sz="2000"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加载帖子 </a:t>
            </a:r>
            <a:r>
              <a:rPr lang="en-US" alt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is</a:t>
            </a:r>
            <a:endParaRPr lang="zh-CN" sz="2000" b="1"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begin</a:t>
            </a:r>
            <a:endPar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用户进入主界面</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if</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en-US" alt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计时器到达三分钟</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if</a:t>
            </a:r>
            <a:r>
              <a:rPr lang="en-US" alt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数据库里有帖子信息 </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then</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en-US" alt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从数据库调取帖子并按</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最近更新时间排序显示在主界面</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else</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en-US" alt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显示“暂无人发帖”</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end</a:t>
            </a:r>
            <a:r>
              <a:rPr lang="en-US" alt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if</a:t>
            </a:r>
            <a:endPar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计时器重置</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end </a:t>
            </a:r>
            <a:r>
              <a:rPr lang="en-US" alt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if</a:t>
            </a:r>
            <a:endPar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end</a:t>
            </a:r>
            <a:r>
              <a:rPr lang="en-US" alt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加载帖子</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endParaRPr lang="zh-CN" sz="2000" dirty="0">
              <a:solidFill>
                <a:schemeClr val="accent1"/>
              </a:solidFill>
              <a:latin typeface="微软雅黑" panose="020B0503020204020204" pitchFamily="34" charset="-122"/>
              <a:ea typeface="微软雅黑" panose="020B0503020204020204" pitchFamily="34" charset="-122"/>
              <a:sym typeface="+mn-ea"/>
            </a:endParaRPr>
          </a:p>
          <a:p>
            <a:pPr lvl="0" defTabSz="914400">
              <a:defRPr/>
            </a:pPr>
            <a:endParaRPr lang="zh-CN" sz="2000" dirty="0">
              <a:solidFill>
                <a:schemeClr val="accent1"/>
              </a:solidFill>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5803265" y="2148840"/>
            <a:ext cx="5500370" cy="3476625"/>
          </a:xfrm>
          <a:prstGeom prst="rect">
            <a:avLst/>
          </a:prstGeom>
          <a:noFill/>
        </p:spPr>
        <p:txBody>
          <a:bodyPr wrap="square" rtlCol="0" anchor="t">
            <a:spAutoFit/>
          </a:bodyPr>
          <a:p>
            <a:pPr lvl="0" defTabSz="914400">
              <a:defRPr/>
            </a:pPr>
            <a:r>
              <a:rPr lang="zh-CN" sz="2000" b="1" dirty="0">
                <a:solidFill>
                  <a:schemeClr val="accent1">
                    <a:lumMod val="60000"/>
                    <a:lumOff val="40000"/>
                  </a:schemeClr>
                </a:solidFill>
                <a:latin typeface="微软雅黑" panose="020B0503020204020204" pitchFamily="34" charset="-122"/>
                <a:ea typeface="微软雅黑" panose="020B0503020204020204" pitchFamily="34" charset="-122"/>
                <a:sym typeface="+mn-ea"/>
              </a:rPr>
              <a:t>②十大热帖推送算法</a:t>
            </a:r>
            <a:endParaRPr lang="zh-CN" sz="2000" b="1"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endParaRPr lang="zh-CN" sz="2000" b="1"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Procedure</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en-US" alt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热帖算法 </a:t>
            </a:r>
            <a:r>
              <a:rPr lang="en-US" alt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is</a:t>
            </a:r>
            <a:endPar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begin</a:t>
            </a:r>
            <a:endPar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if</a:t>
            </a:r>
            <a:r>
              <a:rPr lang="en-US" alt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计时器到达一小时</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获取数据库中48小时内的帖子信息</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计算权值 = 点赞数/10 + 评论数/5</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取权值前十的帖子更新到十大热帖</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计时器重置</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end</a:t>
            </a:r>
            <a:r>
              <a:rPr lang="en-US" alt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if</a:t>
            </a:r>
            <a:endPar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end</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en-US" alt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热帖算法</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关键算法设计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2" name="矩形 1"/>
          <p:cNvSpPr/>
          <p:nvPr/>
        </p:nvSpPr>
        <p:spPr>
          <a:xfrm>
            <a:off x="1189355" y="1296670"/>
            <a:ext cx="5368925" cy="4398645"/>
          </a:xfrm>
          <a:prstGeom prst="rect">
            <a:avLst/>
          </a:prstGeom>
        </p:spPr>
        <p:txBody>
          <a:bodyPr wrap="square" lIns="91400" tIns="45699" rIns="91400" bIns="45699">
            <a:spAutoFit/>
          </a:bodyPr>
          <a:p>
            <a:pPr lvl="0" defTabSz="914400">
              <a:defRPr/>
            </a:pPr>
            <a:r>
              <a:rPr lang="zh-CN" sz="2000" b="1" dirty="0">
                <a:solidFill>
                  <a:schemeClr val="accent1">
                    <a:lumMod val="60000"/>
                    <a:lumOff val="40000"/>
                  </a:schemeClr>
                </a:solidFill>
                <a:latin typeface="微软雅黑" panose="020B0503020204020204" pitchFamily="34" charset="-122"/>
                <a:ea typeface="微软雅黑" panose="020B0503020204020204" pitchFamily="34" charset="-122"/>
                <a:sym typeface="+mn-ea"/>
              </a:rPr>
              <a:t>（2）动植物科普</a:t>
            </a:r>
            <a:endParaRPr lang="zh-CN" sz="2000" b="1"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endParaRPr lang="zh-CN" sz="2000" b="1"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1">
                    <a:lumMod val="60000"/>
                    <a:lumOff val="40000"/>
                  </a:schemeClr>
                </a:solidFill>
                <a:latin typeface="微软雅黑" panose="020B0503020204020204" pitchFamily="34" charset="-122"/>
                <a:ea typeface="微软雅黑" panose="020B0503020204020204" pitchFamily="34" charset="-122"/>
                <a:sym typeface="+mn-ea"/>
              </a:rPr>
              <a:t>①动植物科普信息排序算法</a:t>
            </a:r>
            <a:endParaRPr lang="zh-CN" sz="2000" b="1"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endParaRPr lang="zh-CN" sz="2000" b="1"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Procedure</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en-US" alt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加载科普内容 </a:t>
            </a:r>
            <a:r>
              <a:rPr lang="en-US" alt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is</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begin</a:t>
            </a:r>
            <a:endPar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用户进入动植物科普界面</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loop while</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en-US" alt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动植物科普界面保持活跃</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if</a:t>
            </a:r>
            <a:r>
              <a:rPr lang="en-US" alt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数据库里有动物科普信息 </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then</a:t>
            </a:r>
            <a:r>
              <a:rPr lang="en-US" alt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从数据库调取活动并按最近更新</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时间排序显示在活动界面</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else</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en-US" alt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显示“暂时没有更新的啦”</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end loop</a:t>
            </a:r>
            <a:endPar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sz="2000"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end</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en-US" alt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rPr>
              <a:t>加载动植物科普内容</a:t>
            </a:r>
            <a:endParaRPr lang="zh-CN" sz="2000"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6391910" y="1296670"/>
            <a:ext cx="5500370" cy="3969385"/>
          </a:xfrm>
          <a:prstGeom prst="rect">
            <a:avLst/>
          </a:prstGeom>
          <a:noFill/>
        </p:spPr>
        <p:txBody>
          <a:bodyPr wrap="square" rtlCol="0" anchor="t">
            <a:spAutoFit/>
          </a:bodyPr>
          <a:p>
            <a:pPr lvl="0" defTabSz="914400">
              <a:defRPr/>
            </a:pPr>
            <a:r>
              <a:rPr lang="zh-CN" b="1" dirty="0">
                <a:solidFill>
                  <a:schemeClr val="accent1">
                    <a:lumMod val="60000"/>
                    <a:lumOff val="40000"/>
                  </a:schemeClr>
                </a:solidFill>
                <a:latin typeface="微软雅黑" panose="020B0503020204020204" pitchFamily="34" charset="-122"/>
                <a:ea typeface="微软雅黑" panose="020B0503020204020204" pitchFamily="34" charset="-122"/>
                <a:sym typeface="+mn-ea"/>
              </a:rPr>
              <a:t>（3）动物城友会</a:t>
            </a:r>
            <a:endParaRPr lang="zh-CN" b="1"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endParaRPr lang="zh-CN" b="1"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1">
                    <a:lumMod val="60000"/>
                    <a:lumOff val="40000"/>
                  </a:schemeClr>
                </a:solidFill>
                <a:latin typeface="微软雅黑" panose="020B0503020204020204" pitchFamily="34" charset="-122"/>
                <a:ea typeface="微软雅黑" panose="020B0503020204020204" pitchFamily="34" charset="-122"/>
                <a:sym typeface="+mn-ea"/>
              </a:rPr>
              <a:t>①活动排序算法</a:t>
            </a:r>
            <a:endParaRPr lang="zh-CN" b="1"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Procedure</a:t>
            </a:r>
            <a:r>
              <a:rPr lang="en-US" alt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加载活动</a:t>
            </a:r>
            <a:r>
              <a:rPr lang="en-US" alt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a:t>
            </a: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is</a:t>
            </a:r>
            <a:endPar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begin</a:t>
            </a:r>
            <a:endPar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用户进入活动界面</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loop while</a:t>
            </a:r>
            <a:r>
              <a:rPr lang="en-US" alt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活动界面保持活跃</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if</a:t>
            </a:r>
            <a:r>
              <a:rPr lang="en-US" alt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数据库里有活动信息 </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then </a:t>
            </a:r>
            <a:r>
              <a:rPr lang="en-US" alt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从数据库调取活动并按最近更新时间排序显示在活动界面</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else</a:t>
            </a:r>
            <a:r>
              <a:rPr lang="en-US" alt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显示“暂没有活动”</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end loop</a:t>
            </a:r>
            <a:endPar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endParaRPr>
          </a:p>
          <a:p>
            <a:pPr lvl="0" defTabSz="914400">
              <a:defRPr/>
            </a:pPr>
            <a:r>
              <a:rPr 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end</a:t>
            </a:r>
            <a:r>
              <a:rPr lang="en-US" altLang="zh-CN" b="1" dirty="0">
                <a:solidFill>
                  <a:schemeClr val="accent2">
                    <a:lumMod val="60000"/>
                    <a:lumOff val="40000"/>
                  </a:schemeClr>
                </a:solidFill>
                <a:latin typeface="微软雅黑" panose="020B0503020204020204" pitchFamily="34" charset="-122"/>
                <a:ea typeface="微软雅黑" panose="020B0503020204020204" pitchFamily="34" charset="-122"/>
                <a:sym typeface="+mn-ea"/>
              </a:rPr>
              <a:t> </a:t>
            </a:r>
            <a:r>
              <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rPr>
              <a:t> 加载帖子</a:t>
            </a:r>
            <a:endParaRPr lang="zh-CN" dirty="0">
              <a:solidFill>
                <a:schemeClr val="accent1">
                  <a:lumMod val="60000"/>
                  <a:lumOff val="40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89355" y="269240"/>
            <a:ext cx="3502660" cy="529590"/>
            <a:chOff x="1873" y="424"/>
            <a:chExt cx="2575" cy="834"/>
          </a:xfrm>
        </p:grpSpPr>
        <p:sp>
          <p:nvSpPr>
            <p:cNvPr id="24" name="矩形 23"/>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1984" y="535"/>
              <a:ext cx="2464" cy="723"/>
            </a:xfrm>
            <a:prstGeom prst="rect">
              <a:avLst/>
            </a:prstGeom>
          </p:spPr>
          <p:txBody>
            <a:bodyPr wrap="square" lIns="91400" tIns="45699" rIns="91400" bIns="45699">
              <a:spAutoFit/>
            </a:bodyPr>
            <a:p>
              <a:pPr lvl="0" defTabSz="914400">
                <a:defRPr/>
              </a:pPr>
              <a:r>
                <a:rPr lang="zh-CN" altLang="en-US" sz="2400" kern="0" dirty="0">
                  <a:solidFill>
                    <a:schemeClr val="accent1"/>
                  </a:solidFill>
                  <a:latin typeface="微软雅黑" panose="020B0503020204020204" pitchFamily="34" charset="-122"/>
                  <a:ea typeface="微软雅黑" panose="020B0503020204020204" pitchFamily="34" charset="-122"/>
                </a:rPr>
                <a:t>伪代码设计（部分展示）</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a:blip r:embed="rId1"/>
          <a:stretch>
            <a:fillRect/>
          </a:stretch>
        </p:blipFill>
        <p:spPr>
          <a:xfrm>
            <a:off x="1920240" y="798830"/>
            <a:ext cx="8754110" cy="5808345"/>
          </a:xfrm>
          <a:prstGeom prst="rect">
            <a:avLst/>
          </a:prstGeom>
        </p:spPr>
      </p:pic>
      <p:sp>
        <p:nvSpPr>
          <p:cNvPr id="2" name="矩形 1"/>
          <p:cNvSpPr/>
          <p:nvPr/>
        </p:nvSpPr>
        <p:spPr>
          <a:xfrm>
            <a:off x="9888855" y="6050280"/>
            <a:ext cx="1906270"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详情查看文件</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89355" y="269240"/>
            <a:ext cx="3502660" cy="529590"/>
            <a:chOff x="1873" y="424"/>
            <a:chExt cx="2575" cy="834"/>
          </a:xfrm>
        </p:grpSpPr>
        <p:sp>
          <p:nvSpPr>
            <p:cNvPr id="24" name="矩形 23"/>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1984" y="535"/>
              <a:ext cx="2464" cy="723"/>
            </a:xfrm>
            <a:prstGeom prst="rect">
              <a:avLst/>
            </a:prstGeom>
          </p:spPr>
          <p:txBody>
            <a:bodyPr wrap="square" lIns="91400" tIns="45699" rIns="91400" bIns="45699">
              <a:spAutoFit/>
            </a:bodyPr>
            <a:p>
              <a:pPr lvl="0" defTabSz="914400">
                <a:defRPr/>
              </a:pPr>
              <a:r>
                <a:rPr lang="zh-CN" altLang="en-US" sz="2400" kern="0" dirty="0">
                  <a:solidFill>
                    <a:schemeClr val="accent1"/>
                  </a:solidFill>
                  <a:latin typeface="微软雅黑" panose="020B0503020204020204" pitchFamily="34" charset="-122"/>
                  <a:ea typeface="微软雅黑" panose="020B0503020204020204" pitchFamily="34" charset="-122"/>
                </a:rPr>
                <a:t>测试计划</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grpSp>
      <p:sp>
        <p:nvSpPr>
          <p:cNvPr id="2" name="矩形 1"/>
          <p:cNvSpPr/>
          <p:nvPr/>
        </p:nvSpPr>
        <p:spPr>
          <a:xfrm>
            <a:off x="9888855" y="6050280"/>
            <a:ext cx="1906270"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详情查看文件</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3176905" y="551815"/>
            <a:ext cx="3765550" cy="5754370"/>
          </a:xfrm>
          <a:prstGeom prst="rect">
            <a:avLst/>
          </a:prstGeom>
        </p:spPr>
      </p:pic>
      <p:pic>
        <p:nvPicPr>
          <p:cNvPr id="6" name="图片 5"/>
          <p:cNvPicPr>
            <a:picLocks noChangeAspect="1"/>
          </p:cNvPicPr>
          <p:nvPr/>
        </p:nvPicPr>
        <p:blipFill>
          <a:blip r:embed="rId2"/>
          <a:stretch>
            <a:fillRect/>
          </a:stretch>
        </p:blipFill>
        <p:spPr>
          <a:xfrm>
            <a:off x="3176905" y="1528445"/>
            <a:ext cx="5000625" cy="3429000"/>
          </a:xfrm>
          <a:prstGeom prst="rect">
            <a:avLst/>
          </a:prstGeom>
        </p:spPr>
      </p:pic>
      <p:pic>
        <p:nvPicPr>
          <p:cNvPr id="7" name="图片 6"/>
          <p:cNvPicPr>
            <a:picLocks noChangeAspect="1"/>
          </p:cNvPicPr>
          <p:nvPr/>
        </p:nvPicPr>
        <p:blipFill>
          <a:blip r:embed="rId3"/>
          <a:stretch>
            <a:fillRect/>
          </a:stretch>
        </p:blipFill>
        <p:spPr>
          <a:xfrm>
            <a:off x="3542030" y="422275"/>
            <a:ext cx="3938270" cy="6013450"/>
          </a:xfrm>
          <a:prstGeom prst="rect">
            <a:avLst/>
          </a:prstGeom>
        </p:spPr>
      </p:pic>
      <p:pic>
        <p:nvPicPr>
          <p:cNvPr id="8" name="图片 7"/>
          <p:cNvPicPr>
            <a:picLocks noChangeAspect="1"/>
          </p:cNvPicPr>
          <p:nvPr/>
        </p:nvPicPr>
        <p:blipFill>
          <a:blip r:embed="rId4"/>
          <a:stretch>
            <a:fillRect/>
          </a:stretch>
        </p:blipFill>
        <p:spPr>
          <a:xfrm>
            <a:off x="3996055" y="339090"/>
            <a:ext cx="4027805" cy="61791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189355" y="269240"/>
            <a:ext cx="1635125" cy="529590"/>
            <a:chOff x="1873" y="424"/>
            <a:chExt cx="2575"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2" name="矩形 61"/>
            <p:cNvSpPr/>
            <p:nvPr/>
          </p:nvSpPr>
          <p:spPr>
            <a:xfrm>
              <a:off x="1984" y="535"/>
              <a:ext cx="2464" cy="723"/>
            </a:xfrm>
            <a:prstGeom prst="rect">
              <a:avLst/>
            </a:prstGeom>
          </p:spPr>
          <p:txBody>
            <a:bodyPr wrap="square" lIns="91400" tIns="45699" rIns="91400" bIns="45699">
              <a:spAutoFit/>
            </a:bodyPr>
            <a:p>
              <a:pPr lvl="0" defTabSz="914400">
                <a:defRPr/>
              </a:pPr>
              <a:r>
                <a:rPr lang="zh-CN" altLang="en-US" sz="2400" dirty="0">
                  <a:solidFill>
                    <a:schemeClr val="accent1"/>
                  </a:solidFill>
                  <a:latin typeface="微软雅黑" panose="020B0503020204020204" pitchFamily="34" charset="-122"/>
                  <a:ea typeface="微软雅黑" panose="020B0503020204020204" pitchFamily="34" charset="-122"/>
                  <a:sym typeface="+mn-ea"/>
                </a:rPr>
                <a:t>项目计划</a:t>
              </a:r>
              <a:endParaRPr lang="en-US" alt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25" name="矩形 24"/>
          <p:cNvSpPr/>
          <p:nvPr/>
        </p:nvSpPr>
        <p:spPr>
          <a:xfrm>
            <a:off x="1939925" y="2865120"/>
            <a:ext cx="1378585"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团队成员任务一览</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964305" y="403225"/>
            <a:ext cx="6066155" cy="60515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89355" y="269240"/>
            <a:ext cx="3502660" cy="529590"/>
            <a:chOff x="1873" y="424"/>
            <a:chExt cx="2575" cy="834"/>
          </a:xfrm>
        </p:grpSpPr>
        <p:sp>
          <p:nvSpPr>
            <p:cNvPr id="24" name="矩形 23"/>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1984" y="535"/>
              <a:ext cx="2464" cy="723"/>
            </a:xfrm>
            <a:prstGeom prst="rect">
              <a:avLst/>
            </a:prstGeom>
          </p:spPr>
          <p:txBody>
            <a:bodyPr wrap="square" lIns="91400" tIns="45699" rIns="91400" bIns="45699">
              <a:spAutoFit/>
            </a:bodyPr>
            <a:p>
              <a:pPr lvl="0" defTabSz="914400">
                <a:defRPr/>
              </a:pPr>
              <a:r>
                <a:rPr lang="zh-CN" altLang="en-US" sz="2400" kern="0" dirty="0">
                  <a:solidFill>
                    <a:schemeClr val="accent1"/>
                  </a:solidFill>
                  <a:latin typeface="微软雅黑" panose="020B0503020204020204" pitchFamily="34" charset="-122"/>
                  <a:ea typeface="微软雅黑" panose="020B0503020204020204" pitchFamily="34" charset="-122"/>
                </a:rPr>
                <a:t>用户手册</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grpSp>
      <p:sp>
        <p:nvSpPr>
          <p:cNvPr id="2" name="矩形 1"/>
          <p:cNvSpPr/>
          <p:nvPr/>
        </p:nvSpPr>
        <p:spPr>
          <a:xfrm>
            <a:off x="9888855" y="6050280"/>
            <a:ext cx="1906270"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详情查看文件</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4070985" y="697230"/>
            <a:ext cx="3749675" cy="5698490"/>
          </a:xfrm>
          <a:prstGeom prst="rect">
            <a:avLst/>
          </a:prstGeom>
        </p:spPr>
      </p:pic>
      <p:pic>
        <p:nvPicPr>
          <p:cNvPr id="5" name="图片 4"/>
          <p:cNvPicPr>
            <a:picLocks noChangeAspect="1"/>
          </p:cNvPicPr>
          <p:nvPr/>
        </p:nvPicPr>
        <p:blipFill>
          <a:blip r:embed="rId2"/>
          <a:stretch>
            <a:fillRect/>
          </a:stretch>
        </p:blipFill>
        <p:spPr>
          <a:xfrm>
            <a:off x="3224530" y="798195"/>
            <a:ext cx="5743575" cy="5495925"/>
          </a:xfrm>
          <a:prstGeom prst="rect">
            <a:avLst/>
          </a:prstGeom>
        </p:spPr>
      </p:pic>
      <p:pic>
        <p:nvPicPr>
          <p:cNvPr id="6" name="图片 5"/>
          <p:cNvPicPr>
            <a:picLocks noChangeAspect="1"/>
          </p:cNvPicPr>
          <p:nvPr/>
        </p:nvPicPr>
        <p:blipFill>
          <a:blip r:embed="rId3"/>
          <a:stretch>
            <a:fillRect/>
          </a:stretch>
        </p:blipFill>
        <p:spPr>
          <a:xfrm>
            <a:off x="3898265" y="383540"/>
            <a:ext cx="4464685" cy="61048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89355" y="269240"/>
            <a:ext cx="3502660" cy="529590"/>
            <a:chOff x="1873" y="424"/>
            <a:chExt cx="2575" cy="834"/>
          </a:xfrm>
        </p:grpSpPr>
        <p:sp>
          <p:nvSpPr>
            <p:cNvPr id="24" name="矩形 23"/>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1984" y="535"/>
              <a:ext cx="2464" cy="723"/>
            </a:xfrm>
            <a:prstGeom prst="rect">
              <a:avLst/>
            </a:prstGeom>
          </p:spPr>
          <p:txBody>
            <a:bodyPr wrap="square" lIns="91400" tIns="45699" rIns="91400" bIns="45699">
              <a:spAutoFit/>
            </a:bodyPr>
            <a:p>
              <a:pPr lvl="0" defTabSz="914400">
                <a:defRPr/>
              </a:pPr>
              <a:r>
                <a:rPr lang="zh-CN" altLang="en-US" sz="2400" kern="0" dirty="0">
                  <a:solidFill>
                    <a:schemeClr val="accent1"/>
                  </a:solidFill>
                  <a:latin typeface="微软雅黑" panose="020B0503020204020204" pitchFamily="34" charset="-122"/>
                  <a:ea typeface="微软雅黑" panose="020B0503020204020204" pitchFamily="34" charset="-122"/>
                </a:rPr>
                <a:t>配置管理系统</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grpSp>
      <p:sp>
        <p:nvSpPr>
          <p:cNvPr id="2" name="矩形 1"/>
          <p:cNvSpPr/>
          <p:nvPr/>
        </p:nvSpPr>
        <p:spPr>
          <a:xfrm>
            <a:off x="9888855" y="6050280"/>
            <a:ext cx="1906270"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详情查看文件</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89355" y="269240"/>
            <a:ext cx="3502660" cy="529590"/>
            <a:chOff x="1873" y="424"/>
            <a:chExt cx="2575" cy="834"/>
          </a:xfrm>
        </p:grpSpPr>
        <p:sp>
          <p:nvSpPr>
            <p:cNvPr id="24" name="矩形 23"/>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1984" y="535"/>
              <a:ext cx="2464" cy="723"/>
            </a:xfrm>
            <a:prstGeom prst="rect">
              <a:avLst/>
            </a:prstGeom>
          </p:spPr>
          <p:txBody>
            <a:bodyPr wrap="square" lIns="91400" tIns="45699" rIns="91400" bIns="45699">
              <a:spAutoFit/>
            </a:bodyPr>
            <a:p>
              <a:pPr lvl="0" defTabSz="914400">
                <a:defRPr/>
              </a:pPr>
              <a:r>
                <a:rPr lang="zh-CN" altLang="en-US" sz="2400" kern="0" dirty="0">
                  <a:solidFill>
                    <a:schemeClr val="accent1"/>
                  </a:solidFill>
                  <a:latin typeface="微软雅黑" panose="020B0503020204020204" pitchFamily="34" charset="-122"/>
                  <a:ea typeface="微软雅黑" panose="020B0503020204020204" pitchFamily="34" charset="-122"/>
                </a:rPr>
                <a:t>代码清单</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grpSp>
      <p:sp>
        <p:nvSpPr>
          <p:cNvPr id="2" name="矩形 1"/>
          <p:cNvSpPr/>
          <p:nvPr/>
        </p:nvSpPr>
        <p:spPr>
          <a:xfrm>
            <a:off x="9888855" y="6050280"/>
            <a:ext cx="1906270"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详情查看文件</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3665855" y="506095"/>
            <a:ext cx="3900170" cy="6042025"/>
          </a:xfrm>
          <a:prstGeom prst="rect">
            <a:avLst/>
          </a:prstGeom>
        </p:spPr>
      </p:pic>
      <p:pic>
        <p:nvPicPr>
          <p:cNvPr id="8" name="图片 7"/>
          <p:cNvPicPr>
            <a:picLocks noChangeAspect="1"/>
          </p:cNvPicPr>
          <p:nvPr/>
        </p:nvPicPr>
        <p:blipFill>
          <a:blip r:embed="rId2"/>
          <a:stretch>
            <a:fillRect/>
          </a:stretch>
        </p:blipFill>
        <p:spPr>
          <a:xfrm>
            <a:off x="3025140" y="1337945"/>
            <a:ext cx="5181600" cy="3810000"/>
          </a:xfrm>
          <a:prstGeom prst="rect">
            <a:avLst/>
          </a:prstGeom>
        </p:spPr>
      </p:pic>
      <p:pic>
        <p:nvPicPr>
          <p:cNvPr id="9" name="图片 8"/>
          <p:cNvPicPr>
            <a:picLocks noChangeAspect="1"/>
          </p:cNvPicPr>
          <p:nvPr/>
        </p:nvPicPr>
        <p:blipFill>
          <a:blip r:embed="rId3"/>
          <a:stretch>
            <a:fillRect/>
          </a:stretch>
        </p:blipFill>
        <p:spPr>
          <a:xfrm>
            <a:off x="3195320" y="798830"/>
            <a:ext cx="5604510" cy="5889625"/>
          </a:xfrm>
          <a:prstGeom prst="rect">
            <a:avLst/>
          </a:prstGeom>
        </p:spPr>
      </p:pic>
      <p:pic>
        <p:nvPicPr>
          <p:cNvPr id="10" name="图片 9"/>
          <p:cNvPicPr>
            <a:picLocks noChangeAspect="1"/>
          </p:cNvPicPr>
          <p:nvPr/>
        </p:nvPicPr>
        <p:blipFill>
          <a:blip r:embed="rId4"/>
          <a:stretch>
            <a:fillRect/>
          </a:stretch>
        </p:blipFill>
        <p:spPr>
          <a:xfrm>
            <a:off x="3722370" y="504825"/>
            <a:ext cx="3787140" cy="6043295"/>
          </a:xfrm>
          <a:prstGeom prst="rect">
            <a:avLst/>
          </a:prstGeom>
        </p:spPr>
      </p:pic>
      <p:pic>
        <p:nvPicPr>
          <p:cNvPr id="11" name="图片 10"/>
          <p:cNvPicPr>
            <a:picLocks noChangeAspect="1"/>
          </p:cNvPicPr>
          <p:nvPr/>
        </p:nvPicPr>
        <p:blipFill>
          <a:blip r:embed="rId5"/>
          <a:stretch>
            <a:fillRect/>
          </a:stretch>
        </p:blipFill>
        <p:spPr>
          <a:xfrm>
            <a:off x="3524250" y="269240"/>
            <a:ext cx="5143500" cy="61055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89355" y="269240"/>
            <a:ext cx="3502660" cy="529590"/>
            <a:chOff x="1873" y="424"/>
            <a:chExt cx="2575" cy="834"/>
          </a:xfrm>
        </p:grpSpPr>
        <p:sp>
          <p:nvSpPr>
            <p:cNvPr id="24" name="矩形 23"/>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1984" y="535"/>
              <a:ext cx="2464" cy="723"/>
            </a:xfrm>
            <a:prstGeom prst="rect">
              <a:avLst/>
            </a:prstGeom>
          </p:spPr>
          <p:txBody>
            <a:bodyPr wrap="square" lIns="91400" tIns="45699" rIns="91400" bIns="45699">
              <a:spAutoFit/>
            </a:bodyPr>
            <a:p>
              <a:pPr lvl="0" defTabSz="914400">
                <a:defRPr/>
              </a:pPr>
              <a:r>
                <a:rPr lang="zh-CN" altLang="en-US" sz="2400" kern="0" dirty="0">
                  <a:solidFill>
                    <a:schemeClr val="accent1"/>
                  </a:solidFill>
                  <a:latin typeface="微软雅黑" panose="020B0503020204020204" pitchFamily="34" charset="-122"/>
                  <a:ea typeface="微软雅黑" panose="020B0503020204020204" pitchFamily="34" charset="-122"/>
                </a:rPr>
                <a:t>代码规范</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grpSp>
      <p:sp>
        <p:nvSpPr>
          <p:cNvPr id="2" name="矩形 1"/>
          <p:cNvSpPr/>
          <p:nvPr/>
        </p:nvSpPr>
        <p:spPr>
          <a:xfrm>
            <a:off x="9878695" y="6050280"/>
            <a:ext cx="1906270"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详情查看文件</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3151505" y="469900"/>
            <a:ext cx="3859530" cy="5917565"/>
          </a:xfrm>
          <a:prstGeom prst="rect">
            <a:avLst/>
          </a:prstGeom>
        </p:spPr>
      </p:pic>
      <p:pic>
        <p:nvPicPr>
          <p:cNvPr id="6" name="图片 5"/>
          <p:cNvPicPr>
            <a:picLocks noChangeAspect="1"/>
          </p:cNvPicPr>
          <p:nvPr/>
        </p:nvPicPr>
        <p:blipFill>
          <a:blip r:embed="rId2"/>
          <a:stretch>
            <a:fillRect/>
          </a:stretch>
        </p:blipFill>
        <p:spPr>
          <a:xfrm>
            <a:off x="2783840" y="1130300"/>
            <a:ext cx="5467350" cy="4752975"/>
          </a:xfrm>
          <a:prstGeom prst="rect">
            <a:avLst/>
          </a:prstGeom>
        </p:spPr>
      </p:pic>
      <p:pic>
        <p:nvPicPr>
          <p:cNvPr id="7" name="图片 6"/>
          <p:cNvPicPr>
            <a:picLocks noChangeAspect="1"/>
          </p:cNvPicPr>
          <p:nvPr/>
        </p:nvPicPr>
        <p:blipFill>
          <a:blip r:embed="rId3"/>
          <a:stretch>
            <a:fillRect/>
          </a:stretch>
        </p:blipFill>
        <p:spPr>
          <a:xfrm>
            <a:off x="3609975" y="339725"/>
            <a:ext cx="4218305" cy="6176010"/>
          </a:xfrm>
          <a:prstGeom prst="rect">
            <a:avLst/>
          </a:prstGeom>
        </p:spPr>
      </p:pic>
      <p:pic>
        <p:nvPicPr>
          <p:cNvPr id="8" name="图片 7"/>
          <p:cNvPicPr>
            <a:picLocks noChangeAspect="1"/>
          </p:cNvPicPr>
          <p:nvPr/>
        </p:nvPicPr>
        <p:blipFill>
          <a:blip r:embed="rId4"/>
          <a:stretch>
            <a:fillRect/>
          </a:stretch>
        </p:blipFill>
        <p:spPr>
          <a:xfrm>
            <a:off x="3609975" y="327660"/>
            <a:ext cx="4016375" cy="61880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89355" y="269240"/>
            <a:ext cx="3502660" cy="529590"/>
            <a:chOff x="1873" y="424"/>
            <a:chExt cx="2575" cy="834"/>
          </a:xfrm>
        </p:grpSpPr>
        <p:sp>
          <p:nvSpPr>
            <p:cNvPr id="24" name="矩形 23"/>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1984" y="535"/>
              <a:ext cx="2464" cy="723"/>
            </a:xfrm>
            <a:prstGeom prst="rect">
              <a:avLst/>
            </a:prstGeom>
          </p:spPr>
          <p:txBody>
            <a:bodyPr wrap="square" lIns="91400" tIns="45699" rIns="91400" bIns="45699">
              <a:spAutoFit/>
            </a:bodyPr>
            <a:p>
              <a:pPr lvl="0" defTabSz="914400">
                <a:defRPr/>
              </a:pPr>
              <a:r>
                <a:rPr lang="zh-CN" altLang="en-US" sz="2400" kern="0" dirty="0">
                  <a:solidFill>
                    <a:schemeClr val="accent1"/>
                  </a:solidFill>
                  <a:latin typeface="微软雅黑" panose="020B0503020204020204" pitchFamily="34" charset="-122"/>
                  <a:ea typeface="微软雅黑" panose="020B0503020204020204" pitchFamily="34" charset="-122"/>
                </a:rPr>
                <a:t>内部走查</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grpSp>
      <p:sp>
        <p:nvSpPr>
          <p:cNvPr id="2" name="矩形 1"/>
          <p:cNvSpPr/>
          <p:nvPr/>
        </p:nvSpPr>
        <p:spPr>
          <a:xfrm>
            <a:off x="9878695" y="6050280"/>
            <a:ext cx="1906270"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详情查看文件</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4208780" y="503555"/>
            <a:ext cx="3774440" cy="5850890"/>
          </a:xfrm>
          <a:prstGeom prst="rect">
            <a:avLst/>
          </a:prstGeom>
        </p:spPr>
      </p:pic>
      <p:pic>
        <p:nvPicPr>
          <p:cNvPr id="9" name="图片 8"/>
          <p:cNvPicPr>
            <a:picLocks noChangeAspect="1"/>
          </p:cNvPicPr>
          <p:nvPr/>
        </p:nvPicPr>
        <p:blipFill>
          <a:blip r:embed="rId2"/>
          <a:stretch>
            <a:fillRect/>
          </a:stretch>
        </p:blipFill>
        <p:spPr>
          <a:xfrm>
            <a:off x="3586480" y="1514475"/>
            <a:ext cx="5019675" cy="38290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89355" y="269240"/>
            <a:ext cx="3502660" cy="529590"/>
            <a:chOff x="1873" y="424"/>
            <a:chExt cx="2575" cy="834"/>
          </a:xfrm>
        </p:grpSpPr>
        <p:sp>
          <p:nvSpPr>
            <p:cNvPr id="24" name="矩形 23"/>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1984" y="535"/>
              <a:ext cx="2464" cy="723"/>
            </a:xfrm>
            <a:prstGeom prst="rect">
              <a:avLst/>
            </a:prstGeom>
          </p:spPr>
          <p:txBody>
            <a:bodyPr wrap="square" lIns="91400" tIns="45699" rIns="91400" bIns="45699">
              <a:spAutoFit/>
            </a:bodyPr>
            <a:p>
              <a:pPr lvl="0" defTabSz="914400">
                <a:defRPr/>
              </a:pPr>
              <a:r>
                <a:rPr lang="zh-CN" altLang="en-US" sz="2400" kern="0" dirty="0">
                  <a:solidFill>
                    <a:schemeClr val="accent1"/>
                  </a:solidFill>
                  <a:latin typeface="微软雅黑" panose="020B0503020204020204" pitchFamily="34" charset="-122"/>
                  <a:ea typeface="微软雅黑" panose="020B0503020204020204" pitchFamily="34" charset="-122"/>
                </a:rPr>
                <a:t>内部走查（部分示例）</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grpSp>
      <p:sp>
        <p:nvSpPr>
          <p:cNvPr id="2" name="矩形 1"/>
          <p:cNvSpPr/>
          <p:nvPr/>
        </p:nvSpPr>
        <p:spPr>
          <a:xfrm>
            <a:off x="9878695" y="6050280"/>
            <a:ext cx="1906270"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详情查看文件</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graphicFrame>
        <p:nvGraphicFramePr>
          <p:cNvPr id="5" name="表格 4"/>
          <p:cNvGraphicFramePr/>
          <p:nvPr>
            <p:custDataLst>
              <p:tags r:id="rId1"/>
            </p:custDataLst>
          </p:nvPr>
        </p:nvGraphicFramePr>
        <p:xfrm>
          <a:off x="918210" y="875665"/>
          <a:ext cx="4293870" cy="5173345"/>
        </p:xfrm>
        <a:graphic>
          <a:graphicData uri="http://schemas.openxmlformats.org/drawingml/2006/table">
            <a:tbl>
              <a:tblPr firstRow="1" bandRow="1">
                <a:tableStyleId>{D27102A9-8310-4765-A935-A1911B00CA55}</a:tableStyleId>
              </a:tblPr>
              <a:tblGrid>
                <a:gridCol w="506730"/>
                <a:gridCol w="2334260"/>
                <a:gridCol w="1452880"/>
              </a:tblGrid>
              <a:tr h="218440">
                <a:tc>
                  <a:txBody>
                    <a:bodyPr/>
                    <a:p>
                      <a:pPr indent="0" algn="ctr">
                        <a:buNone/>
                      </a:pPr>
                      <a:r>
                        <a:rPr lang="en-US" sz="900" b="1"/>
                        <a:t>评审对象</a:t>
                      </a:r>
                      <a:endParaRPr lang="en-US" altLang="en-US" sz="900" b="1"/>
                    </a:p>
                  </a:txBody>
                  <a:tcPr marL="0" marR="0" marT="0" marB="0" vert="horz" anchor="ctr" anchorCtr="0"/>
                </a:tc>
                <a:tc>
                  <a:txBody>
                    <a:bodyPr/>
                    <a:p>
                      <a:pPr indent="0" algn="ctr">
                        <a:buNone/>
                      </a:pPr>
                      <a:r>
                        <a:rPr lang="en-US" sz="900" b="1"/>
                        <a:t>论坛模块</a:t>
                      </a:r>
                      <a:endParaRPr lang="en-US" altLang="en-US" sz="900" b="1"/>
                    </a:p>
                  </a:txBody>
                  <a:tcPr marL="0" marR="0" marT="0" marB="0" vert="horz" anchor="ctr" anchorCtr="0"/>
                </a:tc>
                <a:tc rowSpan="4">
                  <a:txBody>
                    <a:bodyPr/>
                    <a:p>
                      <a:pPr indent="0" algn="ctr">
                        <a:buNone/>
                      </a:pPr>
                      <a:r>
                        <a:rPr lang="en-US" sz="900" b="1"/>
                        <a:t>评审意见</a:t>
                      </a:r>
                      <a:endParaRPr lang="en-US" altLang="en-US" sz="900" b="1"/>
                    </a:p>
                  </a:txBody>
                  <a:tcPr marL="0" marR="0" marT="0" marB="0" vert="horz" anchor="ctr" anchorCtr="0"/>
                </a:tc>
              </a:tr>
              <a:tr h="218440">
                <a:tc>
                  <a:txBody>
                    <a:bodyPr/>
                    <a:p>
                      <a:pPr indent="0" algn="ctr">
                        <a:buNone/>
                      </a:pPr>
                      <a:r>
                        <a:rPr lang="en-US" sz="900" b="1"/>
                        <a:t>评审人</a:t>
                      </a:r>
                      <a:endParaRPr lang="en-US" altLang="en-US" sz="900" b="1"/>
                    </a:p>
                  </a:txBody>
                  <a:tcPr marL="0" marR="0" marT="0" marB="0" vert="horz" anchor="ctr" anchorCtr="0"/>
                </a:tc>
                <a:tc>
                  <a:txBody>
                    <a:bodyPr/>
                    <a:p>
                      <a:pPr indent="0" algn="ctr">
                        <a:buNone/>
                      </a:pPr>
                      <a:r>
                        <a:rPr lang="en-US" sz="900" b="1"/>
                        <a:t>李东泽</a:t>
                      </a:r>
                      <a:endParaRPr lang="en-US" altLang="en-US" sz="900" b="1"/>
                    </a:p>
                  </a:txBody>
                  <a:tcPr marL="0" marR="0" marT="0" marB="0" vert="horz" anchor="ctr" anchorCtr="0"/>
                </a:tc>
                <a:tc vMerge="1">
                  <a:tcPr/>
                </a:tc>
              </a:tr>
              <a:tr h="218440">
                <a:tc>
                  <a:txBody>
                    <a:bodyPr/>
                    <a:p>
                      <a:pPr indent="0" algn="ctr">
                        <a:buNone/>
                      </a:pPr>
                      <a:r>
                        <a:rPr lang="en-US" sz="900" b="1"/>
                        <a:t>被评人</a:t>
                      </a:r>
                      <a:endParaRPr lang="en-US" altLang="en-US" sz="900" b="1"/>
                    </a:p>
                  </a:txBody>
                  <a:tcPr marL="0" marR="0" marT="0" marB="0" vert="horz" anchor="ctr" anchorCtr="0"/>
                </a:tc>
                <a:tc>
                  <a:txBody>
                    <a:bodyPr/>
                    <a:p>
                      <a:pPr indent="0" algn="ctr">
                        <a:buNone/>
                      </a:pPr>
                      <a:r>
                        <a:rPr lang="en-US" sz="900" b="1"/>
                        <a:t>梁晓勇、黄依豪、李东泽</a:t>
                      </a:r>
                      <a:endParaRPr lang="en-US" altLang="en-US" sz="900" b="1"/>
                    </a:p>
                  </a:txBody>
                  <a:tcPr marL="0" marR="0" marT="0" marB="0" vert="horz" anchor="ctr" anchorCtr="0"/>
                </a:tc>
                <a:tc vMerge="1">
                  <a:tcPr/>
                </a:tc>
              </a:tr>
              <a:tr h="218440">
                <a:tc>
                  <a:txBody>
                    <a:bodyPr/>
                    <a:p>
                      <a:pPr indent="0" algn="ctr">
                        <a:buNone/>
                      </a:pPr>
                      <a:r>
                        <a:rPr lang="en-US" sz="900" b="1"/>
                        <a:t>序号</a:t>
                      </a:r>
                      <a:endParaRPr lang="en-US" altLang="en-US" sz="900" b="1"/>
                    </a:p>
                  </a:txBody>
                  <a:tcPr marL="0" marR="0" marT="0" marB="0" vert="horz" anchor="ctr" anchorCtr="0"/>
                </a:tc>
                <a:tc>
                  <a:txBody>
                    <a:bodyPr/>
                    <a:p>
                      <a:pPr indent="0" algn="ctr">
                        <a:buNone/>
                      </a:pPr>
                      <a:r>
                        <a:rPr lang="en-US" sz="900" b="1"/>
                        <a:t>检查项</a:t>
                      </a:r>
                      <a:endParaRPr lang="en-US" altLang="en-US" sz="900" b="1"/>
                    </a:p>
                  </a:txBody>
                  <a:tcPr marL="0" marR="0" marT="0" marB="0" vert="horz" anchor="ctr" anchorCtr="0"/>
                </a:tc>
                <a:tc vMerge="1">
                  <a:tcPr/>
                </a:tc>
              </a:tr>
              <a:tr h="218440">
                <a:tc gridSpan="3">
                  <a:txBody>
                    <a:bodyPr/>
                    <a:p>
                      <a:pPr indent="0" algn="ctr">
                        <a:buNone/>
                      </a:pPr>
                      <a:r>
                        <a:rPr lang="en-US" sz="900" b="1"/>
                        <a:t>走查前准备</a:t>
                      </a:r>
                      <a:endParaRPr lang="en-US" altLang="en-US" sz="900" b="1"/>
                    </a:p>
                  </a:txBody>
                  <a:tcPr marL="0" marR="0" marT="0" marB="0" vert="horz" anchor="ctr" anchorCtr="0"/>
                </a:tc>
                <a:tc hMerge="1">
                  <a:tcPr/>
                </a:tc>
                <a:tc hMerge="1">
                  <a:tcPr/>
                </a:tc>
              </a:tr>
              <a:tr h="218440">
                <a:tc>
                  <a:txBody>
                    <a:bodyPr/>
                    <a:p>
                      <a:pPr indent="0" algn="ctr">
                        <a:buNone/>
                      </a:pPr>
                      <a:r>
                        <a:rPr lang="en-US" sz="900" b="1"/>
                        <a:t>1</a:t>
                      </a:r>
                      <a:endParaRPr lang="en-US" altLang="en-US" sz="900" b="1"/>
                    </a:p>
                  </a:txBody>
                  <a:tcPr marL="0" marR="0" marT="0" marB="0" vert="horz" anchor="ctr" anchorCtr="0"/>
                </a:tc>
                <a:tc>
                  <a:txBody>
                    <a:bodyPr/>
                    <a:p>
                      <a:pPr indent="0" algn="ctr">
                        <a:buNone/>
                      </a:pPr>
                      <a:r>
                        <a:rPr lang="en-US" sz="900" b="1"/>
                        <a:t>得到一份解释代码的最新的设计文档</a:t>
                      </a:r>
                      <a:endParaRPr lang="en-US" altLang="en-US" sz="900" b="1"/>
                    </a:p>
                  </a:txBody>
                  <a:tcPr marL="0" marR="0" marT="0" marB="0" vert="horz" anchor="ctr" anchorCtr="0"/>
                </a:tc>
                <a:tc>
                  <a:txBody>
                    <a:bodyPr/>
                    <a:p>
                      <a:pPr indent="0" algn="ctr">
                        <a:buNone/>
                      </a:pPr>
                      <a:r>
                        <a:rPr lang="en-US" sz="900" b="1"/>
                        <a:t>通过</a:t>
                      </a:r>
                      <a:endParaRPr lang="en-US" altLang="en-US" sz="900" b="1"/>
                    </a:p>
                  </a:txBody>
                  <a:tcPr marL="0" marR="0" marT="0" marB="0" vert="horz" anchor="ctr" anchorCtr="0"/>
                </a:tc>
              </a:tr>
              <a:tr h="218440">
                <a:tc>
                  <a:txBody>
                    <a:bodyPr/>
                    <a:p>
                      <a:pPr indent="0" algn="ctr">
                        <a:buNone/>
                      </a:pPr>
                      <a:r>
                        <a:rPr lang="en-US" sz="900" b="1"/>
                        <a:t>2</a:t>
                      </a:r>
                      <a:endParaRPr lang="en-US" altLang="en-US" sz="900" b="1"/>
                    </a:p>
                  </a:txBody>
                  <a:tcPr marL="0" marR="0" marT="0" marB="0" vert="horz" anchor="ctr" anchorCtr="0"/>
                </a:tc>
                <a:tc>
                  <a:txBody>
                    <a:bodyPr/>
                    <a:p>
                      <a:pPr indent="0" algn="ctr">
                        <a:buNone/>
                      </a:pPr>
                      <a:r>
                        <a:rPr lang="en-US" sz="900" b="1"/>
                        <a:t>代码都已提交 ，版本统一</a:t>
                      </a:r>
                      <a:endParaRPr lang="en-US" altLang="en-US" sz="900" b="1"/>
                    </a:p>
                  </a:txBody>
                  <a:tcPr marL="0" marR="0" marT="0" marB="0" vert="horz" anchor="ctr" anchorCtr="0"/>
                </a:tc>
                <a:tc>
                  <a:txBody>
                    <a:bodyPr/>
                    <a:p>
                      <a:pPr indent="0" algn="ctr">
                        <a:buNone/>
                      </a:pPr>
                      <a:r>
                        <a:rPr lang="en-US" sz="900" b="1"/>
                        <a:t>通过</a:t>
                      </a:r>
                      <a:endParaRPr lang="en-US" altLang="en-US" sz="900" b="1"/>
                    </a:p>
                  </a:txBody>
                  <a:tcPr marL="0" marR="0" marT="0" marB="0" vert="horz" anchor="ctr" anchorCtr="0"/>
                </a:tc>
              </a:tr>
              <a:tr h="218440">
                <a:tc gridSpan="3">
                  <a:txBody>
                    <a:bodyPr/>
                    <a:p>
                      <a:pPr indent="0" algn="ctr">
                        <a:buNone/>
                      </a:pPr>
                      <a:r>
                        <a:rPr lang="en-US" sz="900" b="1"/>
                        <a:t>程序结构组织</a:t>
                      </a:r>
                      <a:endParaRPr lang="en-US" altLang="en-US" sz="900" b="1"/>
                    </a:p>
                  </a:txBody>
                  <a:tcPr marL="0" marR="0" marT="0" marB="0" vert="horz" anchor="ctr" anchorCtr="0"/>
                </a:tc>
                <a:tc hMerge="1">
                  <a:tcPr/>
                </a:tc>
                <a:tc hMerge="1">
                  <a:tcPr/>
                </a:tc>
              </a:tr>
              <a:tr h="218440">
                <a:tc>
                  <a:txBody>
                    <a:bodyPr/>
                    <a:p>
                      <a:pPr indent="0" algn="ctr">
                        <a:buNone/>
                      </a:pPr>
                      <a:r>
                        <a:rPr lang="en-US" sz="900" b="1"/>
                        <a:t>1</a:t>
                      </a:r>
                      <a:endParaRPr lang="en-US" altLang="en-US" sz="900" b="1"/>
                    </a:p>
                  </a:txBody>
                  <a:tcPr marL="0" marR="0" marT="0" marB="0" vert="horz" anchor="ctr" anchorCtr="0"/>
                </a:tc>
                <a:tc>
                  <a:txBody>
                    <a:bodyPr/>
                    <a:p>
                      <a:pPr indent="0" algn="ctr">
                        <a:buNone/>
                      </a:pPr>
                      <a:r>
                        <a:rPr lang="en-US" sz="900" b="1"/>
                        <a:t>所有代码的结构清晰，具有良好的结构外观和整齐</a:t>
                      </a:r>
                      <a:endParaRPr lang="en-US" altLang="en-US" sz="900" b="1"/>
                    </a:p>
                  </a:txBody>
                  <a:tcPr marL="0" marR="0" marT="0" marB="0" vert="horz" anchor="ctr" anchorCtr="0"/>
                </a:tc>
                <a:tc>
                  <a:txBody>
                    <a:bodyPr/>
                    <a:p>
                      <a:pPr indent="0" algn="ctr">
                        <a:buNone/>
                      </a:pPr>
                      <a:r>
                        <a:rPr lang="en-US" sz="900" b="1"/>
                        <a:t>通过</a:t>
                      </a:r>
                      <a:endParaRPr lang="en-US" altLang="en-US" sz="900" b="1"/>
                    </a:p>
                  </a:txBody>
                  <a:tcPr marL="0" marR="0" marT="0" marB="0" vert="horz" anchor="ctr" anchorCtr="0"/>
                </a:tc>
              </a:tr>
              <a:tr h="218440">
                <a:tc>
                  <a:txBody>
                    <a:bodyPr/>
                    <a:p>
                      <a:pPr indent="0" algn="ctr">
                        <a:buNone/>
                      </a:pPr>
                      <a:r>
                        <a:rPr lang="en-US" sz="900" b="1"/>
                        <a:t>2</a:t>
                      </a:r>
                      <a:endParaRPr lang="en-US" altLang="en-US" sz="900" b="1"/>
                    </a:p>
                  </a:txBody>
                  <a:tcPr marL="0" marR="0" marT="0" marB="0" vert="horz" anchor="ctr" anchorCtr="0"/>
                </a:tc>
                <a:tc>
                  <a:txBody>
                    <a:bodyPr/>
                    <a:p>
                      <a:pPr indent="0" algn="ctr">
                        <a:buNone/>
                      </a:pPr>
                      <a:r>
                        <a:rPr lang="en-US" sz="900" b="1"/>
                        <a:t>所有的模块（函数和外部接口）定义清晰，模块分解清楚</a:t>
                      </a:r>
                      <a:endParaRPr lang="en-US" altLang="en-US" sz="900" b="1"/>
                    </a:p>
                  </a:txBody>
                  <a:tcPr marL="0" marR="0" marT="0" marB="0" vert="horz" anchor="ctr" anchorCtr="0"/>
                </a:tc>
                <a:tc>
                  <a:txBody>
                    <a:bodyPr/>
                    <a:p>
                      <a:pPr indent="0" algn="ctr">
                        <a:buNone/>
                      </a:pPr>
                      <a:r>
                        <a:rPr lang="en-US" sz="900" b="1"/>
                        <a:t>通过</a:t>
                      </a:r>
                      <a:endParaRPr lang="en-US" altLang="en-US" sz="900" b="1"/>
                    </a:p>
                  </a:txBody>
                  <a:tcPr marL="0" marR="0" marT="0" marB="0" vert="horz" anchor="ctr" anchorCtr="0"/>
                </a:tc>
              </a:tr>
              <a:tr h="218440">
                <a:tc>
                  <a:txBody>
                    <a:bodyPr/>
                    <a:p>
                      <a:pPr indent="0" algn="ctr">
                        <a:buNone/>
                      </a:pPr>
                      <a:r>
                        <a:rPr lang="en-US" sz="900" b="1"/>
                        <a:t>3</a:t>
                      </a:r>
                      <a:endParaRPr lang="en-US" altLang="en-US" sz="900" b="1"/>
                    </a:p>
                  </a:txBody>
                  <a:tcPr marL="0" marR="0" marT="0" marB="0" vert="horz" anchor="ctr" anchorCtr="0"/>
                </a:tc>
                <a:tc>
                  <a:txBody>
                    <a:bodyPr/>
                    <a:p>
                      <a:pPr indent="0" algn="ctr">
                        <a:buNone/>
                      </a:pPr>
                      <a:r>
                        <a:rPr lang="en-US" sz="900" b="1"/>
                        <a:t>所有的功能需求都明显的覆盖</a:t>
                      </a:r>
                      <a:endParaRPr lang="en-US" altLang="en-US" sz="900" b="1"/>
                    </a:p>
                  </a:txBody>
                  <a:tcPr marL="0" marR="0" marT="0" marB="0" vert="horz" anchor="ctr" anchorCtr="0"/>
                </a:tc>
                <a:tc>
                  <a:txBody>
                    <a:bodyPr/>
                    <a:p>
                      <a:pPr indent="0" algn="ctr">
                        <a:buNone/>
                      </a:pPr>
                      <a:r>
                        <a:rPr lang="en-US" sz="900" b="1"/>
                        <a:t>基本通过</a:t>
                      </a:r>
                      <a:endParaRPr lang="en-US" altLang="en-US" sz="900" b="1"/>
                    </a:p>
                  </a:txBody>
                  <a:tcPr marL="0" marR="0" marT="0" marB="0" vert="horz" anchor="ctr" anchorCtr="0"/>
                </a:tc>
              </a:tr>
              <a:tr h="248285">
                <a:tc>
                  <a:txBody>
                    <a:bodyPr/>
                    <a:p>
                      <a:pPr indent="0" algn="ctr">
                        <a:buNone/>
                      </a:pPr>
                      <a:r>
                        <a:rPr lang="en-US" sz="900" b="1"/>
                        <a:t>4</a:t>
                      </a:r>
                      <a:endParaRPr lang="en-US" altLang="en-US" sz="900" b="1"/>
                    </a:p>
                  </a:txBody>
                  <a:tcPr marL="0" marR="0" marT="0" marB="0" vert="horz" anchor="ctr" anchorCtr="0"/>
                </a:tc>
                <a:tc>
                  <a:txBody>
                    <a:bodyPr/>
                    <a:p>
                      <a:pPr indent="0" algn="ctr">
                        <a:buNone/>
                      </a:pPr>
                      <a:r>
                        <a:rPr lang="en-US" sz="900" b="1"/>
                        <a:t>结构设计能够满足机能变更</a:t>
                      </a:r>
                      <a:endParaRPr lang="en-US" altLang="en-US" sz="900" b="1"/>
                    </a:p>
                  </a:txBody>
                  <a:tcPr marL="0" marR="0" marT="0" marB="0" vert="horz" anchor="ctr" anchorCtr="0"/>
                </a:tc>
                <a:tc>
                  <a:txBody>
                    <a:bodyPr/>
                    <a:p>
                      <a:pPr indent="0" algn="ctr">
                        <a:buNone/>
                      </a:pPr>
                      <a:r>
                        <a:rPr lang="en-US" sz="900" b="1"/>
                        <a:t>由于代码结构问题，业务膨胀会导致效率低下，此项问题较大</a:t>
                      </a:r>
                      <a:endParaRPr lang="en-US" altLang="en-US" sz="900" b="1"/>
                    </a:p>
                  </a:txBody>
                  <a:tcPr marL="0" marR="0" marT="0" marB="0" vert="horz" anchor="ctr" anchorCtr="0"/>
                </a:tc>
              </a:tr>
              <a:tr h="218440">
                <a:tc>
                  <a:txBody>
                    <a:bodyPr/>
                    <a:p>
                      <a:pPr indent="0" algn="ctr">
                        <a:buNone/>
                      </a:pPr>
                      <a:r>
                        <a:rPr lang="en-US" sz="900" b="1"/>
                        <a:t>5</a:t>
                      </a:r>
                      <a:endParaRPr lang="en-US" altLang="en-US" sz="900" b="1"/>
                    </a:p>
                  </a:txBody>
                  <a:tcPr marL="0" marR="0" marT="0" marB="0" vert="horz" anchor="ctr" anchorCtr="0"/>
                </a:tc>
                <a:tc>
                  <a:txBody>
                    <a:bodyPr/>
                    <a:p>
                      <a:pPr indent="0" algn="ctr">
                        <a:buNone/>
                      </a:pPr>
                      <a:r>
                        <a:rPr lang="en-US" sz="900" b="1"/>
                        <a:t>整个代码体系结构组合合理</a:t>
                      </a:r>
                      <a:endParaRPr lang="en-US" altLang="en-US" sz="900" b="1"/>
                    </a:p>
                  </a:txBody>
                  <a:tcPr marL="0" marR="0" marT="0" marB="0" vert="horz" anchor="ctr" anchorCtr="0"/>
                </a:tc>
                <a:tc>
                  <a:txBody>
                    <a:bodyPr/>
                    <a:p>
                      <a:pPr indent="0" algn="ctr">
                        <a:buNone/>
                      </a:pPr>
                      <a:r>
                        <a:rPr lang="en-US" sz="900" b="1"/>
                        <a:t>通过</a:t>
                      </a:r>
                      <a:endParaRPr lang="en-US" altLang="en-US" sz="900" b="1"/>
                    </a:p>
                  </a:txBody>
                  <a:tcPr marL="0" marR="0" marT="0" marB="0" vert="horz" anchor="ctr" anchorCtr="0"/>
                </a:tc>
              </a:tr>
              <a:tr h="218440">
                <a:tc>
                  <a:txBody>
                    <a:bodyPr/>
                    <a:p>
                      <a:pPr indent="0" algn="ctr">
                        <a:buNone/>
                      </a:pPr>
                      <a:r>
                        <a:rPr lang="en-US" sz="900" b="1"/>
                        <a:t>6</a:t>
                      </a:r>
                      <a:endParaRPr lang="en-US" altLang="en-US" sz="900" b="1"/>
                    </a:p>
                  </a:txBody>
                  <a:tcPr marL="0" marR="0" marT="0" marB="0" vert="horz" anchor="ctr" anchorCtr="0"/>
                </a:tc>
                <a:tc>
                  <a:txBody>
                    <a:bodyPr/>
                    <a:p>
                      <a:pPr indent="0" algn="ctr">
                        <a:buNone/>
                      </a:pPr>
                      <a:r>
                        <a:rPr lang="en-US" sz="900" b="1"/>
                        <a:t>所有主要的数据构造描述清楚，合理</a:t>
                      </a:r>
                      <a:endParaRPr lang="en-US" altLang="en-US" sz="900" b="1"/>
                    </a:p>
                  </a:txBody>
                  <a:tcPr marL="0" marR="0" marT="0" marB="0" vert="horz" anchor="ctr" anchorCtr="0"/>
                </a:tc>
                <a:tc>
                  <a:txBody>
                    <a:bodyPr/>
                    <a:p>
                      <a:pPr indent="0" algn="ctr">
                        <a:buNone/>
                      </a:pPr>
                      <a:r>
                        <a:rPr lang="en-US" sz="900" b="1"/>
                        <a:t>通过</a:t>
                      </a:r>
                      <a:endParaRPr lang="en-US" altLang="en-US" sz="900" b="1"/>
                    </a:p>
                  </a:txBody>
                  <a:tcPr marL="0" marR="0" marT="0" marB="0" vert="horz" anchor="ctr" anchorCtr="0"/>
                </a:tc>
              </a:tr>
              <a:tr h="248285">
                <a:tc>
                  <a:txBody>
                    <a:bodyPr/>
                    <a:p>
                      <a:pPr indent="0" algn="ctr">
                        <a:buNone/>
                      </a:pPr>
                      <a:r>
                        <a:rPr lang="en-US" sz="900" b="1"/>
                        <a:t>7</a:t>
                      </a:r>
                      <a:endParaRPr lang="en-US" altLang="en-US" sz="900" b="1"/>
                    </a:p>
                  </a:txBody>
                  <a:tcPr marL="0" marR="0" marT="0" marB="0" vert="horz" anchor="ctr" anchorCtr="0"/>
                </a:tc>
                <a:tc>
                  <a:txBody>
                    <a:bodyPr/>
                    <a:p>
                      <a:pPr indent="0" algn="ctr">
                        <a:buNone/>
                      </a:pPr>
                      <a:r>
                        <a:rPr lang="en-US" sz="900" b="1"/>
                        <a:t>模块中所有的数据结构都定义为局部的，并且通过定义好的函数进行访问</a:t>
                      </a:r>
                      <a:endParaRPr lang="en-US" altLang="en-US" sz="900" b="1"/>
                    </a:p>
                  </a:txBody>
                  <a:tcPr marL="0" marR="0" marT="0" marB="0" vert="horz" anchor="ctr" anchorCtr="0"/>
                </a:tc>
                <a:tc>
                  <a:txBody>
                    <a:bodyPr/>
                    <a:p>
                      <a:pPr indent="0" algn="ctr">
                        <a:buNone/>
                      </a:pPr>
                      <a:r>
                        <a:rPr lang="en-US" sz="900" b="1"/>
                        <a:t>通过</a:t>
                      </a:r>
                      <a:endParaRPr lang="en-US" altLang="en-US" sz="900" b="1"/>
                    </a:p>
                  </a:txBody>
                  <a:tcPr marL="0" marR="0" marT="0" marB="0" vert="horz" anchor="ctr" anchorCtr="0"/>
                </a:tc>
              </a:tr>
              <a:tr h="218440">
                <a:tc>
                  <a:txBody>
                    <a:bodyPr/>
                    <a:p>
                      <a:pPr indent="0" algn="ctr">
                        <a:buNone/>
                      </a:pPr>
                      <a:r>
                        <a:rPr lang="en-US" sz="900" b="1"/>
                        <a:t>8</a:t>
                      </a:r>
                      <a:endParaRPr lang="en-US" altLang="en-US" sz="900" b="1"/>
                    </a:p>
                  </a:txBody>
                  <a:tcPr marL="0" marR="0" marT="0" marB="0" vert="horz" anchor="ctr" anchorCtr="0"/>
                </a:tc>
                <a:tc>
                  <a:txBody>
                    <a:bodyPr/>
                    <a:p>
                      <a:pPr indent="0" algn="ctr">
                        <a:buNone/>
                      </a:pPr>
                      <a:r>
                        <a:rPr lang="en-US" sz="900" b="1"/>
                        <a:t>所有的接口模块化，因此修改时不影响其他代码模块</a:t>
                      </a:r>
                      <a:endParaRPr lang="en-US" altLang="en-US" sz="900" b="1"/>
                    </a:p>
                  </a:txBody>
                  <a:tcPr marL="0" marR="0" marT="0" marB="0" vert="horz" anchor="ctr" anchorCtr="0"/>
                </a:tc>
                <a:tc>
                  <a:txBody>
                    <a:bodyPr/>
                    <a:p>
                      <a:pPr indent="0" algn="ctr">
                        <a:buNone/>
                      </a:pPr>
                      <a:r>
                        <a:rPr lang="en-US" sz="900" b="1"/>
                        <a:t>通过</a:t>
                      </a:r>
                      <a:endParaRPr lang="en-US" altLang="en-US" sz="900" b="1"/>
                    </a:p>
                  </a:txBody>
                  <a:tcPr marL="0" marR="0" marT="0" marB="0" vert="horz" anchor="ctr" anchorCtr="0"/>
                </a:tc>
              </a:tr>
              <a:tr h="218440">
                <a:tc>
                  <a:txBody>
                    <a:bodyPr/>
                    <a:p>
                      <a:pPr indent="0" algn="ctr">
                        <a:buNone/>
                      </a:pPr>
                      <a:r>
                        <a:rPr lang="en-US" sz="900" b="1"/>
                        <a:t>9</a:t>
                      </a:r>
                      <a:endParaRPr lang="en-US" altLang="en-US" sz="900" b="1"/>
                    </a:p>
                  </a:txBody>
                  <a:tcPr marL="0" marR="0" marT="0" marB="0" vert="horz" anchor="ctr" anchorCtr="0"/>
                </a:tc>
                <a:tc>
                  <a:txBody>
                    <a:bodyPr/>
                    <a:p>
                      <a:pPr indent="0" algn="ctr">
                        <a:buNone/>
                      </a:pPr>
                      <a:r>
                        <a:rPr lang="en-US" sz="900" b="1"/>
                        <a:t>代码体系构架对空间和速度都已经进行考虑</a:t>
                      </a:r>
                      <a:endParaRPr lang="en-US" altLang="en-US" sz="900" b="1"/>
                    </a:p>
                  </a:txBody>
                  <a:tcPr marL="0" marR="0" marT="0" marB="0" vert="horz" anchor="ctr" anchorCtr="0"/>
                </a:tc>
                <a:tc>
                  <a:txBody>
                    <a:bodyPr/>
                    <a:p>
                      <a:pPr indent="0" algn="ctr">
                        <a:buNone/>
                      </a:pPr>
                      <a:r>
                        <a:rPr lang="en-US" sz="900" b="1"/>
                        <a:t>基本通过</a:t>
                      </a:r>
                      <a:endParaRPr lang="en-US" altLang="en-US" sz="900" b="1"/>
                    </a:p>
                  </a:txBody>
                  <a:tcPr marL="0" marR="0" marT="0" marB="0" vert="horz" anchor="ctr" anchorCtr="0"/>
                </a:tc>
              </a:tr>
              <a:tr h="218440">
                <a:tc>
                  <a:txBody>
                    <a:bodyPr/>
                    <a:p>
                      <a:pPr indent="0" algn="ctr">
                        <a:buNone/>
                      </a:pPr>
                      <a:r>
                        <a:rPr lang="en-US" sz="900" b="1"/>
                        <a:t>10</a:t>
                      </a:r>
                      <a:endParaRPr lang="en-US" altLang="en-US" sz="900" b="1"/>
                    </a:p>
                  </a:txBody>
                  <a:tcPr marL="0" marR="0" marT="0" marB="0" vert="horz" anchor="ctr" anchorCtr="0"/>
                </a:tc>
                <a:tc>
                  <a:txBody>
                    <a:bodyPr/>
                    <a:p>
                      <a:pPr indent="0" algn="ctr">
                        <a:buNone/>
                      </a:pPr>
                      <a:r>
                        <a:rPr lang="en-US" sz="900" b="1"/>
                        <a:t>提供了处理数据的策略</a:t>
                      </a:r>
                      <a:endParaRPr lang="en-US" altLang="en-US" sz="900" b="1"/>
                    </a:p>
                  </a:txBody>
                  <a:tcPr marL="0" marR="0" marT="0" marB="0" vert="horz" anchor="ctr" anchorCtr="0"/>
                </a:tc>
                <a:tc>
                  <a:txBody>
                    <a:bodyPr/>
                    <a:p>
                      <a:pPr indent="0" algn="ctr">
                        <a:buNone/>
                      </a:pPr>
                      <a:r>
                        <a:rPr lang="en-US" sz="900" b="1"/>
                        <a:t>通过</a:t>
                      </a:r>
                      <a:endParaRPr lang="en-US" altLang="en-US" sz="900" b="1"/>
                    </a:p>
                  </a:txBody>
                  <a:tcPr marL="0" marR="0" marT="0" marB="0" vert="horz" anchor="ctr" anchorCtr="0"/>
                </a:tc>
              </a:tr>
              <a:tr h="248285">
                <a:tc>
                  <a:txBody>
                    <a:bodyPr/>
                    <a:p>
                      <a:pPr indent="0" algn="ctr">
                        <a:buNone/>
                      </a:pPr>
                      <a:r>
                        <a:rPr lang="en-US" sz="900" b="1"/>
                        <a:t>11</a:t>
                      </a:r>
                      <a:endParaRPr lang="en-US" altLang="en-US" sz="900" b="1"/>
                    </a:p>
                  </a:txBody>
                  <a:tcPr marL="0" marR="0" marT="0" marB="0" vert="horz" anchor="ctr" anchorCtr="0"/>
                </a:tc>
                <a:tc>
                  <a:txBody>
                    <a:bodyPr/>
                    <a:p>
                      <a:pPr indent="0" algn="ctr">
                        <a:buNone/>
                      </a:pPr>
                      <a:r>
                        <a:rPr lang="en-US" sz="900" b="1"/>
                        <a:t>数据库操作、IO操作等是否正确关闭资源。并且必须在try -catch-finally 的finally中关闭。</a:t>
                      </a:r>
                      <a:endParaRPr lang="en-US" altLang="en-US" sz="900" b="1"/>
                    </a:p>
                  </a:txBody>
                  <a:tcPr marL="0" marR="0" marT="0" marB="0" vert="horz" anchor="ctr" anchorCtr="0"/>
                </a:tc>
                <a:tc>
                  <a:txBody>
                    <a:bodyPr/>
                    <a:p>
                      <a:pPr indent="0" algn="ctr">
                        <a:buNone/>
                      </a:pPr>
                      <a:r>
                        <a:rPr lang="en-US" sz="900" b="1"/>
                        <a:t>通过</a:t>
                      </a:r>
                      <a:endParaRPr lang="en-US" altLang="en-US" sz="900" b="1"/>
                    </a:p>
                  </a:txBody>
                  <a:tcPr marL="0" marR="0" marT="0" marB="0" vert="horz" anchor="ctr" anchorCtr="0"/>
                </a:tc>
              </a:tr>
              <a:tr h="248285">
                <a:tc>
                  <a:txBody>
                    <a:bodyPr/>
                    <a:p>
                      <a:pPr indent="0" algn="ctr">
                        <a:buNone/>
                      </a:pPr>
                      <a:r>
                        <a:rPr lang="en-US" sz="900" b="1"/>
                        <a:t>12</a:t>
                      </a:r>
                      <a:endParaRPr lang="en-US" altLang="en-US" sz="900" b="1"/>
                    </a:p>
                  </a:txBody>
                  <a:tcPr marL="0" marR="0" marT="0" marB="0" vert="horz" anchor="ctr" anchorCtr="0"/>
                </a:tc>
                <a:tc>
                  <a:txBody>
                    <a:bodyPr/>
                    <a:p>
                      <a:pPr indent="0" algn="ctr">
                        <a:buNone/>
                      </a:pPr>
                      <a:r>
                        <a:rPr lang="en-US" sz="900" b="1"/>
                        <a:t>一个业务如果进行多次数据库更新、添加、删除是否正确添加事务。</a:t>
                      </a:r>
                      <a:endParaRPr lang="en-US" altLang="en-US" sz="900" b="1"/>
                    </a:p>
                  </a:txBody>
                  <a:tcPr marL="0" marR="0" marT="0" marB="0" vert="horz" anchor="ctr" anchorCtr="0"/>
                </a:tc>
                <a:tc>
                  <a:txBody>
                    <a:bodyPr/>
                    <a:p>
                      <a:pPr indent="0" algn="ctr">
                        <a:buNone/>
                      </a:pPr>
                      <a:r>
                        <a:rPr lang="en-US" sz="900" b="1"/>
                        <a:t>采用No-SQL，无防止误操作回滚等设置</a:t>
                      </a:r>
                      <a:endParaRPr lang="en-US" altLang="en-US" sz="900" b="1"/>
                    </a:p>
                  </a:txBody>
                  <a:tcPr marL="0" marR="0" marT="0" marB="0" vert="horz" anchor="ctr" anchorCtr="0"/>
                </a:tc>
              </a:tr>
              <a:tr h="218440">
                <a:tc>
                  <a:txBody>
                    <a:bodyPr/>
                    <a:p>
                      <a:pPr indent="0" algn="ctr">
                        <a:buNone/>
                      </a:pPr>
                      <a:r>
                        <a:rPr lang="en-US" sz="900" b="1"/>
                        <a:t>13</a:t>
                      </a:r>
                      <a:endParaRPr lang="en-US" altLang="en-US" sz="900" b="1"/>
                    </a:p>
                  </a:txBody>
                  <a:tcPr marL="0" marR="0" marT="0" marB="0" vert="horz" anchor="ctr" anchorCtr="0"/>
                </a:tc>
                <a:tc>
                  <a:txBody>
                    <a:bodyPr/>
                    <a:p>
                      <a:pPr indent="0" algn="ctr">
                        <a:buNone/>
                      </a:pPr>
                      <a:r>
                        <a:rPr lang="en-US" sz="900" b="1"/>
                        <a:t>进行逻辑与、逻辑或判断时是否使用短路与、短路或。</a:t>
                      </a:r>
                      <a:endParaRPr lang="en-US" altLang="en-US" sz="900" b="1"/>
                    </a:p>
                  </a:txBody>
                  <a:tcPr marL="0" marR="0" marT="0" marB="0" vert="horz" anchor="ctr" anchorCtr="0"/>
                </a:tc>
                <a:tc>
                  <a:txBody>
                    <a:bodyPr/>
                    <a:p>
                      <a:pPr indent="0" algn="ctr">
                        <a:buNone/>
                      </a:pPr>
                      <a:r>
                        <a:rPr lang="en-US" sz="900" b="1"/>
                        <a:t>通过</a:t>
                      </a:r>
                      <a:endParaRPr lang="en-US" altLang="en-US" sz="900" b="1"/>
                    </a:p>
                  </a:txBody>
                  <a:tcPr marL="0" marR="0" marT="0" marB="0" vert="horz" anchor="ctr" anchorCtr="0"/>
                </a:tc>
              </a:tr>
              <a:tr h="218440">
                <a:tc>
                  <a:txBody>
                    <a:bodyPr/>
                    <a:p>
                      <a:pPr indent="0" algn="ctr">
                        <a:buNone/>
                      </a:pPr>
                      <a:r>
                        <a:rPr lang="en-US" sz="900" b="1"/>
                        <a:t>14</a:t>
                      </a:r>
                      <a:endParaRPr lang="en-US" altLang="en-US" sz="900" b="1"/>
                    </a:p>
                  </a:txBody>
                  <a:tcPr marL="0" marR="0" marT="0" marB="0" vert="horz" anchor="ctr" anchorCtr="0"/>
                </a:tc>
                <a:tc>
                  <a:txBody>
                    <a:bodyPr/>
                    <a:p>
                      <a:pPr indent="0" algn="ctr">
                        <a:buNone/>
                      </a:pPr>
                      <a:r>
                        <a:rPr lang="en-US" sz="900" b="1"/>
                        <a:t>多处使用相同代码时，应定义唯一方法或变量以供使用。</a:t>
                      </a:r>
                      <a:endParaRPr lang="en-US" altLang="en-US" sz="900" b="1"/>
                    </a:p>
                  </a:txBody>
                  <a:tcPr marL="0" marR="0" marT="0" marB="0" vert="horz" anchor="ctr" anchorCtr="0"/>
                </a:tc>
                <a:tc>
                  <a:txBody>
                    <a:bodyPr/>
                    <a:p>
                      <a:pPr indent="0" algn="ctr">
                        <a:buNone/>
                      </a:pPr>
                      <a:r>
                        <a:rPr lang="en-US" sz="900" b="1"/>
                        <a:t>通过</a:t>
                      </a:r>
                      <a:endParaRPr lang="en-US" altLang="en-US" sz="900" b="1"/>
                    </a:p>
                  </a:txBody>
                  <a:tcPr marL="0" marR="0" marT="0" marB="0" vert="horz" anchor="ctr" anchorCtr="0"/>
                </a:tc>
              </a:tr>
              <a:tr h="248285">
                <a:tc>
                  <a:txBody>
                    <a:bodyPr/>
                    <a:p>
                      <a:pPr indent="0" algn="ctr">
                        <a:buNone/>
                      </a:pPr>
                      <a:r>
                        <a:rPr lang="en-US" sz="900" b="1"/>
                        <a:t>15</a:t>
                      </a:r>
                      <a:endParaRPr lang="en-US" altLang="en-US" sz="900" b="1"/>
                    </a:p>
                  </a:txBody>
                  <a:tcPr marL="0" marR="0" marT="0" marB="0" vert="horz" anchor="ctr" anchorCtr="0"/>
                </a:tc>
                <a:tc>
                  <a:txBody>
                    <a:bodyPr/>
                    <a:p>
                      <a:pPr indent="0" algn="ctr">
                        <a:buNone/>
                      </a:pPr>
                      <a:r>
                        <a:rPr lang="en-US" sz="900" b="1"/>
                        <a:t>对象是否使用工厂获取。</a:t>
                      </a:r>
                      <a:endParaRPr lang="en-US" altLang="en-US" sz="900" b="1"/>
                    </a:p>
                  </a:txBody>
                  <a:tcPr marL="0" marR="0" marT="0" marB="0" vert="horz" anchor="ctr" anchorCtr="0"/>
                </a:tc>
                <a:tc>
                  <a:txBody>
                    <a:bodyPr/>
                    <a:p>
                      <a:pPr indent="0" algn="ctr">
                        <a:buNone/>
                      </a:pPr>
                      <a:r>
                        <a:rPr lang="en-US" sz="900" b="1"/>
                        <a:t>对象定义的数据库模型、不需要使用工厂模式</a:t>
                      </a:r>
                      <a:endParaRPr lang="en-US" altLang="en-US" sz="900" b="1"/>
                    </a:p>
                  </a:txBody>
                  <a:tcPr marL="0" marR="0" marT="0" marB="0" vert="horz" anchor="ctr" anchorCtr="0"/>
                </a:tc>
              </a:tr>
            </a:tbl>
          </a:graphicData>
        </a:graphic>
      </p:graphicFrame>
      <p:graphicFrame>
        <p:nvGraphicFramePr>
          <p:cNvPr id="6" name="表格 5"/>
          <p:cNvGraphicFramePr/>
          <p:nvPr>
            <p:custDataLst>
              <p:tags r:id="rId2"/>
            </p:custDataLst>
          </p:nvPr>
        </p:nvGraphicFramePr>
        <p:xfrm>
          <a:off x="5732145" y="875665"/>
          <a:ext cx="3856355" cy="5250815"/>
        </p:xfrm>
        <a:graphic>
          <a:graphicData uri="http://schemas.openxmlformats.org/drawingml/2006/table">
            <a:tbl>
              <a:tblPr firstRow="1" bandRow="1">
                <a:tableStyleId>{3B4B98B0-60AC-42C2-AFA5-B58CD77FA1E5}</a:tableStyleId>
              </a:tblPr>
              <a:tblGrid>
                <a:gridCol w="455295"/>
                <a:gridCol w="2095500"/>
                <a:gridCol w="1305560"/>
              </a:tblGrid>
              <a:tr h="208915">
                <a:tc>
                  <a:txBody>
                    <a:bodyPr/>
                    <a:p>
                      <a:pPr indent="0" algn="ctr">
                        <a:buNone/>
                      </a:pPr>
                      <a:r>
                        <a:rPr lang="en-US" sz="800" b="1"/>
                        <a:t>16</a:t>
                      </a:r>
                      <a:endParaRPr lang="en-US" altLang="en-US" sz="800" b="1"/>
                    </a:p>
                  </a:txBody>
                  <a:tcPr marL="0" marR="0" marT="0" marB="0" vert="horz" anchor="ctr" anchorCtr="0"/>
                </a:tc>
                <a:tc>
                  <a:txBody>
                    <a:bodyPr/>
                    <a:p>
                      <a:pPr indent="0" algn="ctr">
                        <a:buNone/>
                      </a:pPr>
                      <a:r>
                        <a:rPr lang="en-US" sz="800" b="1"/>
                        <a:t>导入类时，如果仅使用包中的几个类，应导入具体类，而不是导入整个包。</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208280">
                <a:tc>
                  <a:txBody>
                    <a:bodyPr/>
                    <a:p>
                      <a:pPr indent="0" algn="ctr">
                        <a:buNone/>
                      </a:pPr>
                      <a:r>
                        <a:rPr lang="en-US" sz="800" b="1"/>
                        <a:t>17</a:t>
                      </a:r>
                      <a:endParaRPr lang="en-US" altLang="en-US" sz="800" b="1"/>
                    </a:p>
                  </a:txBody>
                  <a:tcPr marL="0" marR="0" marT="0" marB="0" vert="horz" anchor="ctr" anchorCtr="0"/>
                </a:tc>
                <a:tc>
                  <a:txBody>
                    <a:bodyPr/>
                    <a:p>
                      <a:pPr indent="0" algn="ctr">
                        <a:buNone/>
                      </a:pPr>
                      <a:r>
                        <a:rPr lang="en-US" sz="800" b="1"/>
                        <a:t>数组声明的时候使用 int[] index ，而不要使用 int index[]。</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72085">
                <a:tc>
                  <a:txBody>
                    <a:bodyPr/>
                    <a:p>
                      <a:pPr indent="0" algn="ctr">
                        <a:buNone/>
                      </a:pPr>
                      <a:r>
                        <a:rPr lang="en-US" sz="800" b="1"/>
                        <a:t>18</a:t>
                      </a:r>
                      <a:endParaRPr lang="en-US" altLang="en-US" sz="800" b="1"/>
                    </a:p>
                  </a:txBody>
                  <a:tcPr marL="0" marR="0" marT="0" marB="0" vert="horz" anchor="ctr" anchorCtr="0"/>
                </a:tc>
                <a:tc>
                  <a:txBody>
                    <a:bodyPr/>
                    <a:p>
                      <a:pPr indent="0" algn="ctr">
                        <a:buNone/>
                      </a:pPr>
                      <a:r>
                        <a:rPr lang="en-US" sz="800" b="1"/>
                        <a:t>检查代码和详细设计是否一致。</a:t>
                      </a:r>
                      <a:endParaRPr lang="en-US" altLang="en-US" sz="800" b="1"/>
                    </a:p>
                  </a:txBody>
                  <a:tcPr marL="0" marR="0" marT="0" marB="0" vert="horz" anchor="ctr" anchorCtr="0"/>
                </a:tc>
                <a:tc>
                  <a:txBody>
                    <a:bodyPr/>
                    <a:p>
                      <a:pPr indent="0" algn="ctr">
                        <a:buNone/>
                      </a:pPr>
                      <a:r>
                        <a:rPr lang="en-US" sz="800" b="1"/>
                        <a:t>基本通过</a:t>
                      </a:r>
                      <a:endParaRPr lang="en-US" altLang="en-US" sz="800" b="1"/>
                    </a:p>
                  </a:txBody>
                  <a:tcPr marL="0" marR="0" marT="0" marB="0" vert="horz" anchor="ctr" anchorCtr="0"/>
                </a:tc>
              </a:tr>
              <a:tr h="208915">
                <a:tc>
                  <a:txBody>
                    <a:bodyPr/>
                    <a:p>
                      <a:pPr indent="0" algn="ctr">
                        <a:buNone/>
                      </a:pPr>
                      <a:r>
                        <a:rPr lang="en-US" sz="800" b="1"/>
                        <a:t>19</a:t>
                      </a:r>
                      <a:endParaRPr lang="en-US" altLang="en-US" sz="800" b="1"/>
                    </a:p>
                  </a:txBody>
                  <a:tcPr marL="0" marR="0" marT="0" marB="0" vert="horz" anchor="ctr" anchorCtr="0"/>
                </a:tc>
                <a:tc>
                  <a:txBody>
                    <a:bodyPr/>
                    <a:p>
                      <a:pPr indent="0" algn="ctr">
                        <a:buNone/>
                      </a:pPr>
                      <a:r>
                        <a:rPr lang="en-US" sz="800" b="1"/>
                        <a:t>检查类中是否有无效的代码或者是无用的代码。</a:t>
                      </a:r>
                      <a:endParaRPr lang="en-US" altLang="en-US" sz="800" b="1"/>
                    </a:p>
                  </a:txBody>
                  <a:tcPr marL="0" marR="0" marT="0" marB="0" vert="horz" anchor="ctr" anchorCtr="0"/>
                </a:tc>
                <a:tc>
                  <a:txBody>
                    <a:bodyPr/>
                    <a:p>
                      <a:pPr indent="0" algn="ctr">
                        <a:buNone/>
                      </a:pPr>
                      <a:r>
                        <a:rPr lang="en-US" sz="800" b="1"/>
                        <a:t>有少数说明例子代码段，无用代码存在，但不超过5%</a:t>
                      </a:r>
                      <a:endParaRPr lang="en-US" altLang="en-US" sz="800" b="1"/>
                    </a:p>
                  </a:txBody>
                  <a:tcPr marL="0" marR="0" marT="0" marB="0" vert="horz" anchor="ctr" anchorCtr="0"/>
                </a:tc>
              </a:tr>
              <a:tr h="172085">
                <a:tc>
                  <a:txBody>
                    <a:bodyPr/>
                    <a:p>
                      <a:pPr indent="0" algn="ctr">
                        <a:buNone/>
                      </a:pPr>
                      <a:r>
                        <a:rPr lang="en-US" sz="800" b="1"/>
                        <a:t>20</a:t>
                      </a:r>
                      <a:endParaRPr lang="en-US" altLang="en-US" sz="800" b="1"/>
                    </a:p>
                  </a:txBody>
                  <a:tcPr marL="0" marR="0" marT="0" marB="0" vert="horz" anchor="ctr" anchorCtr="0"/>
                </a:tc>
                <a:tc>
                  <a:txBody>
                    <a:bodyPr/>
                    <a:p>
                      <a:pPr indent="0" algn="ctr">
                        <a:buNone/>
                      </a:pPr>
                      <a:r>
                        <a:rPr lang="en-US" sz="800" b="1"/>
                        <a:t>不要使用System.out.print()输出，需要进行日志处理</a:t>
                      </a:r>
                      <a:endParaRPr lang="en-US" altLang="en-US" sz="800" b="1"/>
                    </a:p>
                  </a:txBody>
                  <a:tcPr marL="0" marR="0" marT="0" marB="0" vert="horz" anchor="ctr" anchorCtr="0"/>
                </a:tc>
                <a:tc>
                  <a:txBody>
                    <a:bodyPr/>
                    <a:p>
                      <a:pPr indent="0" algn="ctr">
                        <a:buNone/>
                      </a:pPr>
                      <a:r>
                        <a:rPr lang="en-US" sz="800" b="1"/>
                        <a:t>有部分使用</a:t>
                      </a:r>
                      <a:endParaRPr lang="en-US" altLang="en-US" sz="800" b="1"/>
                    </a:p>
                  </a:txBody>
                  <a:tcPr marL="0" marR="0" marT="0" marB="0" vert="horz" anchor="ctr" anchorCtr="0"/>
                </a:tc>
              </a:tr>
              <a:tr h="172085">
                <a:tc>
                  <a:txBody>
                    <a:bodyPr/>
                    <a:p>
                      <a:pPr indent="0" algn="ctr">
                        <a:buNone/>
                      </a:pPr>
                      <a:r>
                        <a:rPr lang="en-US" sz="800" b="1"/>
                        <a:t>21</a:t>
                      </a:r>
                      <a:endParaRPr lang="en-US" altLang="en-US" sz="800" b="1"/>
                    </a:p>
                  </a:txBody>
                  <a:tcPr marL="0" marR="0" marT="0" marB="0" vert="horz" anchor="ctr" anchorCtr="0"/>
                </a:tc>
                <a:tc>
                  <a:txBody>
                    <a:bodyPr/>
                    <a:p>
                      <a:pPr indent="0" algn="ctr">
                        <a:buNone/>
                      </a:pPr>
                      <a:r>
                        <a:rPr lang="en-US" sz="800" b="1"/>
                        <a:t>类的生成是否都有工厂模式而不是直接调用。</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72720">
                <a:tc>
                  <a:txBody>
                    <a:bodyPr/>
                    <a:p>
                      <a:pPr indent="0" algn="ctr">
                        <a:buNone/>
                      </a:pPr>
                      <a:r>
                        <a:rPr lang="en-US" sz="800" b="1"/>
                        <a:t>22</a:t>
                      </a:r>
                      <a:endParaRPr lang="en-US" altLang="en-US" sz="800" b="1"/>
                    </a:p>
                  </a:txBody>
                  <a:tcPr marL="0" marR="0" marT="0" marB="0" vert="horz" anchor="ctr" anchorCtr="0"/>
                </a:tc>
                <a:tc>
                  <a:txBody>
                    <a:bodyPr/>
                    <a:p>
                      <a:pPr indent="0" algn="ctr">
                        <a:buNone/>
                      </a:pPr>
                      <a:r>
                        <a:rPr lang="en-US" sz="800" b="1"/>
                        <a:t>所有的文件名符合文件命名规范，见名知意</a:t>
                      </a:r>
                      <a:endParaRPr lang="en-US" altLang="en-US" sz="800" b="1"/>
                    </a:p>
                  </a:txBody>
                  <a:tcPr marL="0" marR="0" marT="0" marB="0" vert="horz" anchor="ctr" anchorCtr="0"/>
                </a:tc>
                <a:tc>
                  <a:txBody>
                    <a:bodyPr/>
                    <a:p>
                      <a:pPr indent="0" algn="ctr">
                        <a:buNone/>
                      </a:pPr>
                      <a:r>
                        <a:rPr lang="en-US" sz="800" b="1"/>
                        <a:t>通过、小组成员看的清楚、了解</a:t>
                      </a:r>
                      <a:endParaRPr lang="en-US" altLang="en-US" sz="800" b="1"/>
                    </a:p>
                  </a:txBody>
                  <a:tcPr marL="0" marR="0" marT="0" marB="0" vert="horz" anchor="ctr" anchorCtr="0"/>
                </a:tc>
              </a:tr>
              <a:tr h="172085">
                <a:tc>
                  <a:txBody>
                    <a:bodyPr/>
                    <a:p>
                      <a:pPr indent="0" algn="ctr">
                        <a:buNone/>
                      </a:pPr>
                      <a:r>
                        <a:rPr lang="en-US" sz="800" b="1"/>
                        <a:t>23</a:t>
                      </a:r>
                      <a:endParaRPr lang="en-US" altLang="en-US" sz="800" b="1"/>
                    </a:p>
                  </a:txBody>
                  <a:tcPr marL="0" marR="0" marT="0" marB="0" vert="horz" anchor="ctr" anchorCtr="0"/>
                </a:tc>
                <a:tc>
                  <a:txBody>
                    <a:bodyPr/>
                    <a:p>
                      <a:pPr indent="0" algn="ctr">
                        <a:buNone/>
                      </a:pPr>
                      <a:r>
                        <a:rPr lang="en-US" sz="800" b="1"/>
                        <a:t>文件和模块分组清晰</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72085">
                <a:tc>
                  <a:txBody>
                    <a:bodyPr/>
                    <a:p>
                      <a:pPr indent="0" algn="ctr">
                        <a:buNone/>
                      </a:pPr>
                      <a:r>
                        <a:rPr lang="en-US" sz="800" b="1"/>
                        <a:t>24</a:t>
                      </a:r>
                      <a:endParaRPr lang="en-US" altLang="en-US" sz="800" b="1"/>
                    </a:p>
                  </a:txBody>
                  <a:tcPr marL="0" marR="0" marT="0" marB="0" vert="horz" anchor="ctr" anchorCtr="0"/>
                </a:tc>
                <a:tc>
                  <a:txBody>
                    <a:bodyPr/>
                    <a:p>
                      <a:pPr indent="0" algn="ctr">
                        <a:buNone/>
                      </a:pPr>
                      <a:r>
                        <a:rPr lang="en-US" sz="800" b="1"/>
                        <a:t>所有的代码行在80字符以内</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72720">
                <a:tc>
                  <a:txBody>
                    <a:bodyPr/>
                    <a:p>
                      <a:pPr indent="0" algn="ctr">
                        <a:buNone/>
                      </a:pPr>
                      <a:r>
                        <a:rPr lang="en-US" sz="800" b="1"/>
                        <a:t>25</a:t>
                      </a:r>
                      <a:endParaRPr lang="en-US" altLang="en-US" sz="800" b="1"/>
                    </a:p>
                  </a:txBody>
                  <a:tcPr marL="0" marR="0" marT="0" marB="0" vert="horz" anchor="ctr" anchorCtr="0"/>
                </a:tc>
                <a:tc>
                  <a:txBody>
                    <a:bodyPr/>
                    <a:p>
                      <a:pPr indent="0" algn="ctr">
                        <a:buNone/>
                      </a:pPr>
                      <a:r>
                        <a:rPr lang="en-US" sz="800" b="1"/>
                        <a:t>每个程序文件都小于2000行</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208915">
                <a:tc>
                  <a:txBody>
                    <a:bodyPr/>
                    <a:p>
                      <a:pPr indent="0" algn="ctr">
                        <a:buNone/>
                      </a:pPr>
                      <a:r>
                        <a:rPr lang="en-US" sz="800" b="1"/>
                        <a:t>26</a:t>
                      </a:r>
                      <a:endParaRPr lang="en-US" altLang="en-US" sz="800" b="1"/>
                    </a:p>
                  </a:txBody>
                  <a:tcPr marL="0" marR="0" marT="0" marB="0" vert="horz" anchor="ctr" anchorCtr="0"/>
                </a:tc>
                <a:tc>
                  <a:txBody>
                    <a:bodyPr/>
                    <a:p>
                      <a:pPr indent="0" algn="ctr">
                        <a:buNone/>
                      </a:pPr>
                      <a:r>
                        <a:rPr lang="en-US" sz="800" b="1"/>
                        <a:t>是否符合代码“SE2021-G005-软件代码规范说明”中对于程序结构的规定</a:t>
                      </a:r>
                      <a:endParaRPr lang="en-US" altLang="en-US" sz="800" b="1"/>
                    </a:p>
                  </a:txBody>
                  <a:tcPr marL="0" marR="0" marT="0" marB="0" vert="horz" anchor="ctr" anchorCtr="0"/>
                </a:tc>
                <a:tc>
                  <a:txBody>
                    <a:bodyPr/>
                    <a:p>
                      <a:pPr indent="0" algn="ctr">
                        <a:buNone/>
                      </a:pPr>
                      <a:r>
                        <a:rPr lang="en-US" sz="800" b="1"/>
                        <a:t>部分通过。有些地方不符合规范</a:t>
                      </a:r>
                      <a:endParaRPr lang="en-US" altLang="en-US" sz="800" b="1"/>
                    </a:p>
                  </a:txBody>
                  <a:tcPr marL="0" marR="0" marT="0" marB="0" vert="horz" anchor="ctr" anchorCtr="0"/>
                </a:tc>
              </a:tr>
              <a:tr h="171450">
                <a:tc gridSpan="3">
                  <a:txBody>
                    <a:bodyPr/>
                    <a:p>
                      <a:pPr indent="0" algn="ctr">
                        <a:buNone/>
                      </a:pPr>
                      <a:r>
                        <a:rPr lang="en-US" sz="800" b="1"/>
                        <a:t>代码组织</a:t>
                      </a:r>
                      <a:endParaRPr lang="en-US" altLang="en-US" sz="800" b="1"/>
                    </a:p>
                  </a:txBody>
                  <a:tcPr marL="0" marR="0" marT="0" marB="0" vert="horz" anchor="ctr" anchorCtr="0"/>
                </a:tc>
                <a:tc hMerge="1">
                  <a:tcPr/>
                </a:tc>
                <a:tc hMerge="1">
                  <a:tcPr/>
                </a:tc>
              </a:tr>
              <a:tr h="172085">
                <a:tc>
                  <a:txBody>
                    <a:bodyPr/>
                    <a:p>
                      <a:pPr indent="0" algn="ctr">
                        <a:buNone/>
                      </a:pPr>
                      <a:r>
                        <a:rPr lang="en-US" sz="800" b="1"/>
                        <a:t>1</a:t>
                      </a:r>
                      <a:endParaRPr lang="en-US" altLang="en-US" sz="800" b="1"/>
                    </a:p>
                  </a:txBody>
                  <a:tcPr marL="0" marR="0" marT="0" marB="0" vert="horz" anchor="ctr" anchorCtr="0"/>
                </a:tc>
                <a:tc>
                  <a:txBody>
                    <a:bodyPr/>
                    <a:p>
                      <a:pPr indent="0" algn="ctr">
                        <a:buNone/>
                      </a:pPr>
                      <a:r>
                        <a:rPr lang="en-US" sz="800" b="1"/>
                        <a:t>数据库查询语句不要出现select *</a:t>
                      </a:r>
                      <a:endParaRPr lang="en-US" altLang="en-US" sz="800" b="1"/>
                    </a:p>
                  </a:txBody>
                  <a:tcPr marL="0" marR="0" marT="0" marB="0" vert="horz" anchor="ctr" anchorCtr="0"/>
                </a:tc>
                <a:tc>
                  <a:txBody>
                    <a:bodyPr/>
                    <a:p>
                      <a:pPr indent="0" algn="ctr">
                        <a:buNone/>
                      </a:pPr>
                      <a:r>
                        <a:rPr lang="en-US" sz="800" b="1"/>
                        <a:t>不通过，查询语句基本都使用</a:t>
                      </a:r>
                      <a:endParaRPr lang="en-US" altLang="en-US" sz="800" b="1"/>
                    </a:p>
                  </a:txBody>
                  <a:tcPr marL="0" marR="0" marT="0" marB="0" vert="horz" anchor="ctr" anchorCtr="0"/>
                </a:tc>
              </a:tr>
              <a:tr h="208915">
                <a:tc>
                  <a:txBody>
                    <a:bodyPr/>
                    <a:p>
                      <a:pPr indent="0" algn="ctr">
                        <a:buNone/>
                      </a:pPr>
                      <a:r>
                        <a:rPr lang="en-US" sz="800" b="1"/>
                        <a:t>2</a:t>
                      </a:r>
                      <a:endParaRPr lang="en-US" altLang="en-US" sz="800" b="1"/>
                    </a:p>
                  </a:txBody>
                  <a:tcPr marL="0" marR="0" marT="0" marB="0" vert="horz" anchor="ctr" anchorCtr="0"/>
                </a:tc>
                <a:tc>
                  <a:txBody>
                    <a:bodyPr/>
                    <a:p>
                      <a:pPr indent="0" algn="ctr">
                        <a:buNone/>
                      </a:pPr>
                      <a:r>
                        <a:rPr lang="en-US" sz="800" b="1"/>
                        <a:t>对需要处理的字符串定义为StringBuffer ，常量定义成静态的。</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72085">
                <a:tc>
                  <a:txBody>
                    <a:bodyPr/>
                    <a:p>
                      <a:pPr indent="0" algn="ctr">
                        <a:buNone/>
                      </a:pPr>
                      <a:r>
                        <a:rPr lang="en-US" sz="800" b="1"/>
                        <a:t>3</a:t>
                      </a:r>
                      <a:endParaRPr lang="en-US" altLang="en-US" sz="800" b="1"/>
                    </a:p>
                  </a:txBody>
                  <a:tcPr marL="0" marR="0" marT="0" marB="0" vert="horz" anchor="ctr" anchorCtr="0"/>
                </a:tc>
                <a:tc>
                  <a:txBody>
                    <a:bodyPr/>
                    <a:p>
                      <a:pPr indent="0" algn="ctr">
                        <a:buNone/>
                      </a:pPr>
                      <a:r>
                        <a:rPr lang="en-US" sz="800" b="1"/>
                        <a:t>所有的变量名都小于32字符</a:t>
                      </a:r>
                      <a:endParaRPr lang="en-US" altLang="en-US" sz="800" b="1"/>
                    </a:p>
                  </a:txBody>
                  <a:tcPr marL="0" marR="0" marT="0" marB="0" vert="horz" anchor="ctr" anchorCtr="0"/>
                </a:tc>
                <a:tc>
                  <a:txBody>
                    <a:bodyPr/>
                    <a:p>
                      <a:pPr indent="0" algn="ctr">
                        <a:buNone/>
                      </a:pPr>
                      <a:r>
                        <a:rPr lang="en-US" sz="800" b="1"/>
                        <a:t>通过，小部分不符合</a:t>
                      </a:r>
                      <a:endParaRPr lang="en-US" altLang="en-US" sz="800" b="1"/>
                    </a:p>
                  </a:txBody>
                  <a:tcPr marL="0" marR="0" marT="0" marB="0" vert="horz" anchor="ctr" anchorCtr="0"/>
                </a:tc>
              </a:tr>
              <a:tr h="172720">
                <a:tc>
                  <a:txBody>
                    <a:bodyPr/>
                    <a:p>
                      <a:pPr indent="0" algn="ctr">
                        <a:buNone/>
                      </a:pPr>
                      <a:r>
                        <a:rPr lang="en-US" sz="800" b="1"/>
                        <a:t>4</a:t>
                      </a:r>
                      <a:endParaRPr lang="en-US" altLang="en-US" sz="800" b="1"/>
                    </a:p>
                  </a:txBody>
                  <a:tcPr marL="0" marR="0" marT="0" marB="0" vert="horz" anchor="ctr" anchorCtr="0"/>
                </a:tc>
                <a:tc>
                  <a:txBody>
                    <a:bodyPr/>
                    <a:p>
                      <a:pPr indent="0" algn="ctr">
                        <a:buNone/>
                      </a:pPr>
                      <a:r>
                        <a:rPr lang="en-US" sz="800" b="1"/>
                        <a:t>每行代码都小于80字符</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72085">
                <a:tc>
                  <a:txBody>
                    <a:bodyPr/>
                    <a:p>
                      <a:pPr indent="0" algn="ctr">
                        <a:buNone/>
                      </a:pPr>
                      <a:r>
                        <a:rPr lang="en-US" sz="800" b="1"/>
                        <a:t>5</a:t>
                      </a:r>
                      <a:endParaRPr lang="en-US" altLang="en-US" sz="800" b="1"/>
                    </a:p>
                  </a:txBody>
                  <a:tcPr marL="0" marR="0" marT="0" marB="0" vert="horz" anchor="ctr" anchorCtr="0"/>
                </a:tc>
                <a:tc>
                  <a:txBody>
                    <a:bodyPr/>
                    <a:p>
                      <a:pPr indent="0" algn="ctr">
                        <a:buNone/>
                      </a:pPr>
                      <a:r>
                        <a:rPr lang="en-US" sz="800" b="1"/>
                        <a:t>类名、方法名、变量名的命名是否规范。</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208915">
                <a:tc>
                  <a:txBody>
                    <a:bodyPr/>
                    <a:p>
                      <a:pPr indent="0" algn="ctr">
                        <a:buNone/>
                      </a:pPr>
                      <a:r>
                        <a:rPr lang="en-US" sz="800" b="1"/>
                        <a:t>6</a:t>
                      </a:r>
                      <a:endParaRPr lang="en-US" altLang="en-US" sz="800" b="1"/>
                    </a:p>
                  </a:txBody>
                  <a:tcPr marL="0" marR="0" marT="0" marB="0" vert="horz" anchor="ctr" anchorCtr="0"/>
                </a:tc>
                <a:tc>
                  <a:txBody>
                    <a:bodyPr/>
                    <a:p>
                      <a:pPr indent="0" algn="ctr">
                        <a:buNone/>
                      </a:pPr>
                      <a:r>
                        <a:rPr lang="en-US" sz="800" b="1"/>
                        <a:t>有返回值的方法是否正确返回。Return语句应定义在方法结尾处。</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72085">
                <a:tc>
                  <a:txBody>
                    <a:bodyPr/>
                    <a:p>
                      <a:pPr indent="0" algn="ctr">
                        <a:buNone/>
                      </a:pPr>
                      <a:r>
                        <a:rPr lang="en-US" sz="800" b="1"/>
                        <a:t>7</a:t>
                      </a:r>
                      <a:endParaRPr lang="en-US" altLang="en-US" sz="800" b="1"/>
                    </a:p>
                  </a:txBody>
                  <a:tcPr marL="0" marR="0" marT="0" marB="0" vert="horz" anchor="ctr" anchorCtr="0"/>
                </a:tc>
                <a:tc>
                  <a:txBody>
                    <a:bodyPr/>
                    <a:p>
                      <a:pPr indent="0" algn="ctr">
                        <a:buNone/>
                      </a:pPr>
                      <a:r>
                        <a:rPr lang="en-US" sz="800" b="1"/>
                        <a:t>代码排版是否规范</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72720">
                <a:tc>
                  <a:txBody>
                    <a:bodyPr/>
                    <a:p>
                      <a:pPr indent="0" algn="ctr">
                        <a:buNone/>
                      </a:pPr>
                      <a:r>
                        <a:rPr lang="en-US" sz="800" b="1"/>
                        <a:t>8</a:t>
                      </a:r>
                      <a:endParaRPr lang="en-US" altLang="en-US" sz="800" b="1"/>
                    </a:p>
                  </a:txBody>
                  <a:tcPr marL="0" marR="0" marT="0" marB="0" vert="horz" anchor="ctr" anchorCtr="0"/>
                </a:tc>
                <a:tc>
                  <a:txBody>
                    <a:bodyPr/>
                    <a:p>
                      <a:pPr indent="0" algn="ctr">
                        <a:buNone/>
                      </a:pPr>
                      <a:r>
                        <a:rPr lang="en-US" sz="800" b="1"/>
                        <a:t>所有的行每行最多只有一句代码或一个表达式</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72085">
                <a:tc>
                  <a:txBody>
                    <a:bodyPr/>
                    <a:p>
                      <a:pPr indent="0" algn="ctr">
                        <a:buNone/>
                      </a:pPr>
                      <a:r>
                        <a:rPr lang="en-US" sz="800" b="1"/>
                        <a:t>9</a:t>
                      </a:r>
                      <a:endParaRPr lang="en-US" altLang="en-US" sz="800" b="1"/>
                    </a:p>
                  </a:txBody>
                  <a:tcPr marL="0" marR="0" marT="0" marB="0" vert="horz" anchor="ctr" anchorCtr="0"/>
                </a:tc>
                <a:tc>
                  <a:txBody>
                    <a:bodyPr/>
                    <a:p>
                      <a:pPr indent="0" algn="ctr">
                        <a:buNone/>
                      </a:pPr>
                      <a:r>
                        <a:rPr lang="en-US" sz="800" b="1"/>
                        <a:t>复杂的表达式具备可读性</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72085">
                <a:tc>
                  <a:txBody>
                    <a:bodyPr/>
                    <a:p>
                      <a:pPr indent="0" algn="ctr">
                        <a:buNone/>
                      </a:pPr>
                      <a:r>
                        <a:rPr lang="en-US" sz="800" b="1"/>
                        <a:t>10</a:t>
                      </a:r>
                      <a:endParaRPr lang="en-US" altLang="en-US" sz="800" b="1"/>
                    </a:p>
                  </a:txBody>
                  <a:tcPr marL="0" marR="0" marT="0" marB="0" vert="horz" anchor="ctr" anchorCtr="0"/>
                </a:tc>
                <a:tc>
                  <a:txBody>
                    <a:bodyPr/>
                    <a:p>
                      <a:pPr indent="0" algn="ctr">
                        <a:buNone/>
                      </a:pPr>
                      <a:r>
                        <a:rPr lang="en-US" sz="800" b="1"/>
                        <a:t>续行缩进</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72720">
                <a:tc>
                  <a:txBody>
                    <a:bodyPr/>
                    <a:p>
                      <a:pPr indent="0" algn="ctr">
                        <a:buNone/>
                      </a:pPr>
                      <a:r>
                        <a:rPr lang="en-US" sz="800" b="1"/>
                        <a:t>11</a:t>
                      </a:r>
                      <a:endParaRPr lang="en-US" altLang="en-US" sz="800" b="1"/>
                    </a:p>
                  </a:txBody>
                  <a:tcPr marL="0" marR="0" marT="0" marB="0" vert="horz" anchor="ctr" anchorCtr="0"/>
                </a:tc>
                <a:tc>
                  <a:txBody>
                    <a:bodyPr/>
                    <a:p>
                      <a:pPr indent="0" algn="ctr">
                        <a:buNone/>
                      </a:pPr>
                      <a:r>
                        <a:rPr lang="en-US" sz="800" b="1"/>
                        <a:t>括号在合适的位置</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72085">
                <a:tc>
                  <a:txBody>
                    <a:bodyPr/>
                    <a:p>
                      <a:pPr indent="0" algn="ctr">
                        <a:buNone/>
                      </a:pPr>
                      <a:r>
                        <a:rPr lang="en-US" sz="800" b="1"/>
                        <a:t>12</a:t>
                      </a:r>
                      <a:endParaRPr lang="en-US" altLang="en-US" sz="800" b="1"/>
                    </a:p>
                  </a:txBody>
                  <a:tcPr marL="0" marR="0" marT="0" marB="0" vert="horz" anchor="ctr" anchorCtr="0"/>
                </a:tc>
                <a:tc>
                  <a:txBody>
                    <a:bodyPr/>
                    <a:p>
                      <a:pPr indent="0" algn="ctr">
                        <a:buNone/>
                      </a:pPr>
                      <a:r>
                        <a:rPr lang="en-US" sz="800" b="1"/>
                        <a:t>每个顺序的小块用空行隔开</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72085">
                <a:tc>
                  <a:txBody>
                    <a:bodyPr/>
                    <a:p>
                      <a:pPr indent="0" algn="ctr">
                        <a:buNone/>
                      </a:pPr>
                      <a:r>
                        <a:rPr lang="en-US" sz="800" b="1"/>
                        <a:t>13</a:t>
                      </a:r>
                      <a:endParaRPr lang="en-US" altLang="en-US" sz="800" b="1"/>
                    </a:p>
                  </a:txBody>
                  <a:tcPr marL="0" marR="0" marT="0" marB="0" vert="horz" anchor="ctr" anchorCtr="0"/>
                </a:tc>
                <a:tc>
                  <a:txBody>
                    <a:bodyPr/>
                    <a:p>
                      <a:pPr indent="0" algn="ctr">
                        <a:buNone/>
                      </a:pPr>
                      <a:r>
                        <a:rPr lang="en-US" sz="800" b="1"/>
                        <a:t>注释和代码对齐或接续在代码之后</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72720">
                <a:tc>
                  <a:txBody>
                    <a:bodyPr/>
                    <a:p>
                      <a:pPr indent="0" algn="ctr">
                        <a:buNone/>
                      </a:pPr>
                      <a:r>
                        <a:rPr lang="en-US" sz="800" b="1"/>
                        <a:t>14</a:t>
                      </a:r>
                      <a:endParaRPr lang="en-US" altLang="en-US" sz="800" b="1"/>
                    </a:p>
                  </a:txBody>
                  <a:tcPr marL="0" marR="0" marT="0" marB="0" vert="horz" anchor="ctr" anchorCtr="0"/>
                </a:tc>
                <a:tc>
                  <a:txBody>
                    <a:bodyPr/>
                    <a:p>
                      <a:pPr indent="0" algn="ctr">
                        <a:buNone/>
                      </a:pPr>
                      <a:r>
                        <a:rPr lang="en-US" sz="800" b="1"/>
                        <a:t>显示的文本无拼写和语法错误</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72085">
                <a:tc>
                  <a:txBody>
                    <a:bodyPr/>
                    <a:p>
                      <a:pPr indent="0" algn="ctr">
                        <a:buNone/>
                      </a:pPr>
                      <a:r>
                        <a:rPr lang="en-US" sz="800" b="1"/>
                        <a:t>15</a:t>
                      </a:r>
                      <a:endParaRPr lang="en-US" altLang="en-US" sz="800" b="1"/>
                    </a:p>
                  </a:txBody>
                  <a:tcPr marL="0" marR="0" marT="0" marB="0" vert="horz" anchor="ctr" anchorCtr="0"/>
                </a:tc>
                <a:tc>
                  <a:txBody>
                    <a:bodyPr/>
                    <a:p>
                      <a:pPr indent="0" algn="ctr">
                        <a:buNone/>
                      </a:pPr>
                      <a:r>
                        <a:rPr lang="en-US" sz="800" b="1"/>
                        <a:t>代码与操作符的优先级无关</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72085">
                <a:tc>
                  <a:txBody>
                    <a:bodyPr/>
                    <a:p>
                      <a:pPr indent="0" algn="ctr">
                        <a:buNone/>
                      </a:pPr>
                      <a:r>
                        <a:rPr lang="en-US" sz="800" b="1"/>
                        <a:t>16</a:t>
                      </a:r>
                      <a:endParaRPr lang="en-US" altLang="en-US" sz="800" b="1"/>
                    </a:p>
                  </a:txBody>
                  <a:tcPr marL="0" marR="0" marT="0" marB="0" vert="horz" anchor="ctr" anchorCtr="0"/>
                </a:tc>
                <a:tc>
                  <a:txBody>
                    <a:bodyPr/>
                    <a:p>
                      <a:pPr indent="0" algn="ctr">
                        <a:buNone/>
                      </a:pPr>
                      <a:r>
                        <a:rPr lang="en-US" sz="800" b="1"/>
                        <a:t>所有的表达式使用了正确的操作符</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208915">
                <a:tc>
                  <a:txBody>
                    <a:bodyPr/>
                    <a:p>
                      <a:pPr indent="0" algn="ctr">
                        <a:buNone/>
                      </a:pPr>
                      <a:r>
                        <a:rPr lang="en-US" sz="800" b="1"/>
                        <a:t>17</a:t>
                      </a:r>
                      <a:endParaRPr lang="en-US" altLang="en-US" sz="800" b="1"/>
                    </a:p>
                  </a:txBody>
                  <a:tcPr marL="0" marR="0" marT="0" marB="0" vert="horz" anchor="ctr" anchorCtr="0"/>
                </a:tc>
                <a:tc>
                  <a:txBody>
                    <a:bodyPr/>
                    <a:p>
                      <a:pPr indent="0" algn="ctr">
                        <a:buNone/>
                      </a:pPr>
                      <a:r>
                        <a:rPr lang="en-US" sz="800" b="1"/>
                        <a:t>是否符合代码“SE2021-G005-软件代码规范说明”中对于代码组织的规定</a:t>
                      </a:r>
                      <a:endParaRPr lang="en-US" altLang="en-US" sz="800" b="1"/>
                    </a:p>
                  </a:txBody>
                  <a:tcPr marL="0" marR="0" marT="0" marB="0" vert="horz" anchor="ctr" anchorCtr="0"/>
                </a:tc>
                <a:tc>
                  <a:txBody>
                    <a:bodyPr/>
                    <a:p>
                      <a:pPr indent="0" algn="ctr">
                        <a:buNone/>
                      </a:pPr>
                      <a:r>
                        <a:rPr lang="en-US" sz="800" b="1"/>
                        <a:t>部分通过</a:t>
                      </a:r>
                      <a:endParaRPr lang="en-US" altLang="en-US" sz="800" b="1"/>
                    </a:p>
                  </a:txBody>
                  <a:tcPr marL="0" marR="0" marT="0" marB="0" vert="horz" anchor="ctr" anchorCtr="0"/>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89355" y="269240"/>
            <a:ext cx="3502660" cy="529590"/>
            <a:chOff x="1873" y="424"/>
            <a:chExt cx="2575" cy="834"/>
          </a:xfrm>
        </p:grpSpPr>
        <p:sp>
          <p:nvSpPr>
            <p:cNvPr id="24" name="矩形 23"/>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1984" y="535"/>
              <a:ext cx="2464" cy="723"/>
            </a:xfrm>
            <a:prstGeom prst="rect">
              <a:avLst/>
            </a:prstGeom>
          </p:spPr>
          <p:txBody>
            <a:bodyPr wrap="square" lIns="91400" tIns="45699" rIns="91400" bIns="45699">
              <a:spAutoFit/>
            </a:bodyPr>
            <a:p>
              <a:pPr lvl="0" defTabSz="914400">
                <a:defRPr/>
              </a:pPr>
              <a:r>
                <a:rPr lang="zh-CN" altLang="en-US" sz="2400" kern="0" dirty="0">
                  <a:solidFill>
                    <a:schemeClr val="accent1"/>
                  </a:solidFill>
                  <a:latin typeface="微软雅黑" panose="020B0503020204020204" pitchFamily="34" charset="-122"/>
                  <a:ea typeface="微软雅黑" panose="020B0503020204020204" pitchFamily="34" charset="-122"/>
                </a:rPr>
                <a:t>内部走查</a:t>
              </a:r>
              <a:r>
                <a:rPr lang="zh-CN" altLang="en-US" sz="2400" kern="0" dirty="0">
                  <a:solidFill>
                    <a:schemeClr val="accent1"/>
                  </a:solidFill>
                  <a:latin typeface="微软雅黑" panose="020B0503020204020204" pitchFamily="34" charset="-122"/>
                  <a:ea typeface="微软雅黑" panose="020B0503020204020204" pitchFamily="34" charset="-122"/>
                  <a:sym typeface="+mn-ea"/>
                </a:rPr>
                <a:t>（部分示例）</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grpSp>
      <p:sp>
        <p:nvSpPr>
          <p:cNvPr id="2" name="矩形 1"/>
          <p:cNvSpPr/>
          <p:nvPr/>
        </p:nvSpPr>
        <p:spPr>
          <a:xfrm>
            <a:off x="9878695" y="6050280"/>
            <a:ext cx="1906270"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详情查看文件</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graphicFrame>
        <p:nvGraphicFramePr>
          <p:cNvPr id="3" name="表格 2"/>
          <p:cNvGraphicFramePr/>
          <p:nvPr>
            <p:custDataLst>
              <p:tags r:id="rId1"/>
            </p:custDataLst>
          </p:nvPr>
        </p:nvGraphicFramePr>
        <p:xfrm>
          <a:off x="1424940" y="924560"/>
          <a:ext cx="3521075" cy="4947920"/>
        </p:xfrm>
        <a:graphic>
          <a:graphicData uri="http://schemas.openxmlformats.org/drawingml/2006/table">
            <a:tbl>
              <a:tblPr firstRow="1" bandRow="1">
                <a:tableStyleId>{3B4B98B0-60AC-42C2-AFA5-B58CD77FA1E5}</a:tableStyleId>
              </a:tblPr>
              <a:tblGrid>
                <a:gridCol w="415925"/>
                <a:gridCol w="1913890"/>
                <a:gridCol w="1191260"/>
              </a:tblGrid>
              <a:tr h="153035">
                <a:tc gridSpan="3">
                  <a:txBody>
                    <a:bodyPr/>
                    <a:p>
                      <a:pPr indent="0" algn="ctr">
                        <a:buNone/>
                      </a:pPr>
                      <a:r>
                        <a:rPr lang="en-US" sz="800" b="1"/>
                        <a:t>函数组织</a:t>
                      </a:r>
                      <a:endParaRPr lang="en-US" altLang="en-US" sz="800" b="1"/>
                    </a:p>
                  </a:txBody>
                  <a:tcPr marL="0" marR="0" marT="0" marB="0" vert="horz" anchor="ctr" anchorCtr="0"/>
                </a:tc>
                <a:tc hMerge="1">
                  <a:tcPr/>
                </a:tc>
                <a:tc hMerge="1">
                  <a:tcPr/>
                </a:tc>
              </a:tr>
              <a:tr h="153670">
                <a:tc>
                  <a:txBody>
                    <a:bodyPr/>
                    <a:p>
                      <a:pPr indent="0" algn="ctr">
                        <a:buNone/>
                      </a:pPr>
                      <a:r>
                        <a:rPr lang="en-US" sz="500" b="1"/>
                        <a:t>1</a:t>
                      </a:r>
                      <a:endParaRPr lang="en-US" altLang="en-US" sz="500" b="1"/>
                    </a:p>
                  </a:txBody>
                  <a:tcPr marL="0" marR="0" marT="0" marB="0" vert="horz" anchor="ctr" anchorCtr="0"/>
                </a:tc>
                <a:tc>
                  <a:txBody>
                    <a:bodyPr/>
                    <a:p>
                      <a:pPr indent="0" algn="ctr">
                        <a:buNone/>
                      </a:pPr>
                      <a:r>
                        <a:rPr lang="en-US" sz="800" b="1"/>
                        <a:t>所有的函数名都小于64个字符</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53035">
                <a:tc>
                  <a:txBody>
                    <a:bodyPr/>
                    <a:p>
                      <a:pPr indent="0" algn="ctr">
                        <a:buNone/>
                      </a:pPr>
                      <a:r>
                        <a:rPr lang="en-US" sz="500" b="1"/>
                        <a:t>2</a:t>
                      </a:r>
                      <a:endParaRPr lang="en-US" altLang="en-US" sz="500" b="1"/>
                    </a:p>
                  </a:txBody>
                  <a:tcPr marL="0" marR="0" marT="0" marB="0" vert="horz" anchor="ctr" anchorCtr="0"/>
                </a:tc>
                <a:tc>
                  <a:txBody>
                    <a:bodyPr/>
                    <a:p>
                      <a:pPr indent="0" algn="ctr">
                        <a:buNone/>
                      </a:pPr>
                      <a:r>
                        <a:rPr lang="en-US" sz="800" b="1"/>
                        <a:t>代码中有相关注解</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53035">
                <a:tc>
                  <a:txBody>
                    <a:bodyPr/>
                    <a:p>
                      <a:pPr indent="0" algn="ctr">
                        <a:buNone/>
                      </a:pPr>
                      <a:r>
                        <a:rPr lang="en-US" sz="500" b="1"/>
                        <a:t>3</a:t>
                      </a:r>
                      <a:endParaRPr lang="en-US" altLang="en-US" sz="500" b="1"/>
                    </a:p>
                  </a:txBody>
                  <a:tcPr marL="0" marR="0" marT="0" marB="0" vert="horz" anchor="ctr" anchorCtr="0"/>
                </a:tc>
                <a:tc>
                  <a:txBody>
                    <a:bodyPr/>
                    <a:p>
                      <a:pPr indent="0" algn="ctr">
                        <a:buNone/>
                      </a:pPr>
                      <a:r>
                        <a:rPr lang="en-US" sz="800" b="1"/>
                        <a:t>函数的名字清晰的定义了它的目标以及函数所做的事情</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75260">
                <a:tc>
                  <a:txBody>
                    <a:bodyPr/>
                    <a:p>
                      <a:pPr indent="0" algn="ctr">
                        <a:buNone/>
                      </a:pPr>
                      <a:r>
                        <a:rPr lang="en-US" sz="500" b="1"/>
                        <a:t>4</a:t>
                      </a:r>
                      <a:endParaRPr lang="en-US" altLang="en-US" sz="500" b="1"/>
                    </a:p>
                  </a:txBody>
                  <a:tcPr marL="0" marR="0" marT="0" marB="0" vert="horz" anchor="ctr" anchorCtr="0"/>
                </a:tc>
                <a:tc>
                  <a:txBody>
                    <a:bodyPr/>
                    <a:p>
                      <a:pPr indent="0" algn="ctr">
                        <a:buNone/>
                      </a:pPr>
                      <a:r>
                        <a:rPr lang="en-US" sz="800" b="1"/>
                        <a:t>函数中所有的部分都合理的组成函数，相关独立的语句组组成函数</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52400">
                <a:tc>
                  <a:txBody>
                    <a:bodyPr/>
                    <a:p>
                      <a:pPr indent="0" algn="ctr">
                        <a:buNone/>
                      </a:pPr>
                      <a:r>
                        <a:rPr lang="en-US" sz="500" b="1"/>
                        <a:t>5</a:t>
                      </a:r>
                      <a:endParaRPr lang="en-US" altLang="en-US" sz="500" b="1"/>
                    </a:p>
                  </a:txBody>
                  <a:tcPr marL="0" marR="0" marT="0" marB="0" vert="horz" anchor="ctr" anchorCtr="0"/>
                </a:tc>
                <a:tc>
                  <a:txBody>
                    <a:bodyPr/>
                    <a:p>
                      <a:pPr indent="0" algn="ctr">
                        <a:buNone/>
                      </a:pPr>
                      <a:r>
                        <a:rPr lang="en-US" sz="800" b="1"/>
                        <a:t>函数高内聚 只做一件事情，并做好</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53670">
                <a:tc>
                  <a:txBody>
                    <a:bodyPr/>
                    <a:p>
                      <a:pPr indent="0" algn="ctr">
                        <a:buNone/>
                      </a:pPr>
                      <a:r>
                        <a:rPr lang="en-US" sz="500" b="1"/>
                        <a:t>6</a:t>
                      </a:r>
                      <a:endParaRPr lang="en-US" altLang="en-US" sz="500" b="1"/>
                    </a:p>
                  </a:txBody>
                  <a:tcPr marL="0" marR="0" marT="0" marB="0" vert="horz" anchor="ctr" anchorCtr="0"/>
                </a:tc>
                <a:tc>
                  <a:txBody>
                    <a:bodyPr/>
                    <a:p>
                      <a:pPr indent="0" algn="ctr">
                        <a:buNone/>
                      </a:pPr>
                      <a:r>
                        <a:rPr lang="en-US" sz="800" b="1"/>
                        <a:t>函数和其他代码松耦合</a:t>
                      </a:r>
                      <a:endParaRPr lang="en-US" altLang="en-US" sz="800" b="1"/>
                    </a:p>
                  </a:txBody>
                  <a:tcPr marL="0" marR="0" marT="0" marB="0" vert="horz" anchor="ctr" anchorCtr="0"/>
                </a:tc>
                <a:tc>
                  <a:txBody>
                    <a:bodyPr/>
                    <a:p>
                      <a:pPr indent="0" algn="ctr">
                        <a:buNone/>
                      </a:pPr>
                      <a:r>
                        <a:rPr lang="en-US" sz="800" b="1"/>
                        <a:t>基本通过</a:t>
                      </a:r>
                      <a:endParaRPr lang="en-US" altLang="en-US" sz="800" b="1"/>
                    </a:p>
                  </a:txBody>
                  <a:tcPr marL="0" marR="0" marT="0" marB="0" vert="horz" anchor="ctr" anchorCtr="0"/>
                </a:tc>
              </a:tr>
              <a:tr h="153035">
                <a:tc>
                  <a:txBody>
                    <a:bodyPr/>
                    <a:p>
                      <a:pPr indent="0" algn="ctr">
                        <a:buNone/>
                      </a:pPr>
                      <a:r>
                        <a:rPr lang="en-US" sz="500" b="1"/>
                        <a:t>7</a:t>
                      </a:r>
                      <a:endParaRPr lang="en-US" altLang="en-US" sz="500" b="1"/>
                    </a:p>
                  </a:txBody>
                  <a:tcPr marL="0" marR="0" marT="0" marB="0" vert="horz" anchor="ctr" anchorCtr="0"/>
                </a:tc>
                <a:tc>
                  <a:txBody>
                    <a:bodyPr/>
                    <a:p>
                      <a:pPr indent="0" algn="ctr">
                        <a:buNone/>
                      </a:pPr>
                      <a:r>
                        <a:rPr lang="en-US" sz="800" b="1"/>
                        <a:t>参数遵循一个明显的顺序</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53670">
                <a:tc>
                  <a:txBody>
                    <a:bodyPr/>
                    <a:p>
                      <a:pPr indent="0" algn="ctr">
                        <a:buNone/>
                      </a:pPr>
                      <a:r>
                        <a:rPr lang="en-US" sz="500" b="1"/>
                        <a:t>8</a:t>
                      </a:r>
                      <a:endParaRPr lang="en-US" altLang="en-US" sz="500" b="1"/>
                    </a:p>
                  </a:txBody>
                  <a:tcPr marL="0" marR="0" marT="0" marB="0" vert="horz" anchor="ctr" anchorCtr="0"/>
                </a:tc>
                <a:tc>
                  <a:txBody>
                    <a:bodyPr/>
                    <a:p>
                      <a:pPr indent="0" algn="ctr">
                        <a:buNone/>
                      </a:pPr>
                      <a:r>
                        <a:rPr lang="en-US" sz="800" b="1"/>
                        <a:t>所有的参数都被使用</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53035">
                <a:tc>
                  <a:txBody>
                    <a:bodyPr/>
                    <a:p>
                      <a:pPr indent="0" algn="ctr">
                        <a:buNone/>
                      </a:pPr>
                      <a:r>
                        <a:rPr lang="en-US" sz="500" b="1"/>
                        <a:t>9</a:t>
                      </a:r>
                      <a:endParaRPr lang="en-US" altLang="en-US" sz="500" b="1"/>
                    </a:p>
                  </a:txBody>
                  <a:tcPr marL="0" marR="0" marT="0" marB="0" vert="horz" anchor="ctr" anchorCtr="0"/>
                </a:tc>
                <a:tc>
                  <a:txBody>
                    <a:bodyPr/>
                    <a:p>
                      <a:pPr indent="0" algn="ctr">
                        <a:buNone/>
                      </a:pPr>
                      <a:r>
                        <a:rPr lang="en-US" sz="800" b="1"/>
                        <a:t>函数的参数接口关系清晰</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53670">
                <a:tc>
                  <a:txBody>
                    <a:bodyPr/>
                    <a:p>
                      <a:pPr indent="0" algn="ctr">
                        <a:buNone/>
                      </a:pPr>
                      <a:r>
                        <a:rPr lang="en-US" sz="500" b="1"/>
                        <a:t>10</a:t>
                      </a:r>
                      <a:endParaRPr lang="en-US" altLang="en-US" sz="500" b="1"/>
                    </a:p>
                  </a:txBody>
                  <a:tcPr marL="0" marR="0" marT="0" marB="0" vert="horz" anchor="ctr" anchorCtr="0"/>
                </a:tc>
                <a:tc>
                  <a:txBody>
                    <a:bodyPr/>
                    <a:p>
                      <a:pPr indent="0" algn="ctr">
                        <a:buNone/>
                      </a:pPr>
                      <a:r>
                        <a:rPr lang="en-US" sz="800" b="1"/>
                        <a:t>如果一个函数有返回值，在所有的出口都有返回值</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53670">
                <a:tc>
                  <a:txBody>
                    <a:bodyPr/>
                    <a:p>
                      <a:pPr indent="0" algn="ctr">
                        <a:buNone/>
                      </a:pPr>
                      <a:r>
                        <a:rPr lang="en-US" sz="500" b="1"/>
                        <a:t>11</a:t>
                      </a:r>
                      <a:endParaRPr lang="en-US" altLang="en-US" sz="500" b="1"/>
                    </a:p>
                  </a:txBody>
                  <a:tcPr marL="0" marR="0" marT="0" marB="0" vert="horz" anchor="ctr" anchorCtr="0"/>
                </a:tc>
                <a:tc>
                  <a:txBody>
                    <a:bodyPr/>
                    <a:p>
                      <a:pPr indent="0" algn="ctr">
                        <a:buNone/>
                      </a:pPr>
                      <a:r>
                        <a:rPr lang="en-US" sz="800" b="1"/>
                        <a:t>函数使用了最少数目的return语句</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53035">
                <a:tc>
                  <a:txBody>
                    <a:bodyPr/>
                    <a:p>
                      <a:pPr indent="0" algn="ctr">
                        <a:buNone/>
                      </a:pPr>
                      <a:r>
                        <a:rPr lang="en-US" sz="500" b="1"/>
                        <a:t>12</a:t>
                      </a:r>
                      <a:endParaRPr lang="en-US" altLang="en-US" sz="500" b="1"/>
                    </a:p>
                  </a:txBody>
                  <a:tcPr marL="0" marR="0" marT="0" marB="0" vert="horz" anchor="ctr" anchorCtr="0"/>
                </a:tc>
                <a:tc>
                  <a:txBody>
                    <a:bodyPr/>
                    <a:p>
                      <a:pPr indent="0" algn="ctr">
                        <a:buNone/>
                      </a:pPr>
                      <a:r>
                        <a:rPr lang="en-US" sz="800" b="1"/>
                        <a:t>函数的参数个数小于7个</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53035">
                <a:tc>
                  <a:txBody>
                    <a:bodyPr/>
                    <a:p>
                      <a:pPr indent="0" algn="ctr">
                        <a:buNone/>
                      </a:pPr>
                      <a:r>
                        <a:rPr lang="en-US" sz="500" b="1"/>
                        <a:t>13</a:t>
                      </a:r>
                      <a:endParaRPr lang="en-US" altLang="en-US" sz="500" b="1"/>
                    </a:p>
                  </a:txBody>
                  <a:tcPr marL="0" marR="0" marT="0" marB="0" vert="horz" anchor="ctr" anchorCtr="0"/>
                </a:tc>
                <a:tc>
                  <a:txBody>
                    <a:bodyPr/>
                    <a:p>
                      <a:pPr indent="0" algn="ctr">
                        <a:buNone/>
                      </a:pPr>
                      <a:r>
                        <a:rPr lang="en-US" sz="800" b="1"/>
                        <a:t>使用的算法说明清楚</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53670">
                <a:tc>
                  <a:txBody>
                    <a:bodyPr/>
                    <a:p>
                      <a:pPr indent="0" algn="ctr">
                        <a:buNone/>
                      </a:pPr>
                      <a:r>
                        <a:rPr lang="en-US" sz="500" b="1"/>
                        <a:t>14</a:t>
                      </a:r>
                      <a:endParaRPr lang="en-US" altLang="en-US" sz="500" b="1"/>
                    </a:p>
                  </a:txBody>
                  <a:tcPr marL="0" marR="0" marT="0" marB="0" vert="horz" anchor="ctr" anchorCtr="0"/>
                </a:tc>
                <a:tc>
                  <a:txBody>
                    <a:bodyPr/>
                    <a:p>
                      <a:pPr indent="0" algn="ctr">
                        <a:buNone/>
                      </a:pPr>
                      <a:r>
                        <a:rPr lang="en-US" sz="800" b="1"/>
                        <a:t>函数检查了输入数据的合法性</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53035">
                <a:tc>
                  <a:txBody>
                    <a:bodyPr/>
                    <a:p>
                      <a:pPr indent="0" algn="ctr">
                        <a:buNone/>
                      </a:pPr>
                      <a:r>
                        <a:rPr lang="en-US" sz="500" b="1"/>
                        <a:t>15</a:t>
                      </a:r>
                      <a:endParaRPr lang="en-US" altLang="en-US" sz="500" b="1"/>
                    </a:p>
                  </a:txBody>
                  <a:tcPr marL="0" marR="0" marT="0" marB="0" vert="horz" anchor="ctr" anchorCtr="0"/>
                </a:tc>
                <a:tc>
                  <a:txBody>
                    <a:bodyPr/>
                    <a:p>
                      <a:pPr indent="0" algn="ctr">
                        <a:buNone/>
                      </a:pPr>
                      <a:r>
                        <a:rPr lang="en-US" sz="800" b="1"/>
                        <a:t>函数异常处理清楚</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53035">
                <a:tc>
                  <a:txBody>
                    <a:bodyPr/>
                    <a:p>
                      <a:pPr indent="0" algn="ctr">
                        <a:buNone/>
                      </a:pPr>
                      <a:r>
                        <a:rPr lang="en-US" sz="500" b="1"/>
                        <a:t>16</a:t>
                      </a:r>
                      <a:endParaRPr lang="en-US" altLang="en-US" sz="500" b="1"/>
                    </a:p>
                  </a:txBody>
                  <a:tcPr marL="0" marR="0" marT="0" marB="0" vert="horz" anchor="ctr" anchorCtr="0"/>
                </a:tc>
                <a:tc>
                  <a:txBody>
                    <a:bodyPr/>
                    <a:p>
                      <a:pPr indent="0" algn="ctr">
                        <a:buNone/>
                      </a:pPr>
                      <a:r>
                        <a:rPr lang="en-US" sz="800" b="1"/>
                        <a:t>函数设计已经考虑了将来的变化</a:t>
                      </a:r>
                      <a:endParaRPr lang="en-US" altLang="en-US" sz="800" b="1"/>
                    </a:p>
                  </a:txBody>
                  <a:tcPr marL="0" marR="0" marT="0" marB="0" vert="horz" anchor="ctr" anchorCtr="0"/>
                </a:tc>
                <a:tc>
                  <a:txBody>
                    <a:bodyPr/>
                    <a:p>
                      <a:pPr indent="0" algn="ctr">
                        <a:buNone/>
                      </a:pPr>
                      <a:r>
                        <a:rPr lang="en-US" sz="800" b="1"/>
                        <a:t>基本通过</a:t>
                      </a:r>
                      <a:endParaRPr lang="en-US" altLang="en-US" sz="800" b="1"/>
                    </a:p>
                  </a:txBody>
                  <a:tcPr marL="0" marR="0" marT="0" marB="0" vert="horz" anchor="ctr" anchorCtr="0"/>
                </a:tc>
              </a:tr>
              <a:tr h="153670">
                <a:tc>
                  <a:txBody>
                    <a:bodyPr/>
                    <a:p>
                      <a:pPr indent="0" algn="ctr">
                        <a:buNone/>
                      </a:pPr>
                      <a:r>
                        <a:rPr lang="en-US" sz="500" b="1"/>
                        <a:t>17</a:t>
                      </a:r>
                      <a:endParaRPr lang="en-US" altLang="en-US" sz="500" b="1"/>
                    </a:p>
                  </a:txBody>
                  <a:tcPr marL="0" marR="0" marT="0" marB="0" vert="horz" anchor="ctr" anchorCtr="0"/>
                </a:tc>
                <a:tc>
                  <a:txBody>
                    <a:bodyPr/>
                    <a:p>
                      <a:pPr indent="0" algn="ctr">
                        <a:buNone/>
                      </a:pPr>
                      <a:r>
                        <a:rPr lang="en-US" sz="800" b="1"/>
                        <a:t>调试信息存在于代码中并容易激活</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53035">
                <a:tc>
                  <a:txBody>
                    <a:bodyPr/>
                    <a:p>
                      <a:pPr indent="0" algn="ctr">
                        <a:buNone/>
                      </a:pPr>
                      <a:r>
                        <a:rPr lang="en-US" sz="500" b="1"/>
                        <a:t>18</a:t>
                      </a:r>
                      <a:endParaRPr lang="en-US" altLang="en-US" sz="500" b="1"/>
                    </a:p>
                  </a:txBody>
                  <a:tcPr marL="0" marR="0" marT="0" marB="0" vert="horz" anchor="ctr" anchorCtr="0"/>
                </a:tc>
                <a:tc>
                  <a:txBody>
                    <a:bodyPr/>
                    <a:p>
                      <a:pPr indent="0" algn="ctr">
                        <a:buNone/>
                      </a:pPr>
                      <a:r>
                        <a:rPr lang="en-US" sz="800" b="1"/>
                        <a:t>代码检查调用函数的返回值，参数和调用匹配</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53035">
                <a:tc>
                  <a:txBody>
                    <a:bodyPr/>
                    <a:p>
                      <a:pPr indent="0" algn="ctr">
                        <a:buNone/>
                      </a:pPr>
                      <a:r>
                        <a:rPr lang="en-US" sz="500" b="1"/>
                        <a:t>19</a:t>
                      </a:r>
                      <a:endParaRPr lang="en-US" altLang="en-US" sz="500" b="1"/>
                    </a:p>
                  </a:txBody>
                  <a:tcPr marL="0" marR="0" marT="0" marB="0" vert="horz" anchor="ctr" anchorCtr="0"/>
                </a:tc>
                <a:tc>
                  <a:txBody>
                    <a:bodyPr/>
                    <a:p>
                      <a:pPr indent="0" algn="ctr">
                        <a:buNone/>
                      </a:pPr>
                      <a:r>
                        <a:rPr lang="en-US" sz="800" b="1"/>
                        <a:t>函数确保了没有影响函数外代码</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53670">
                <a:tc>
                  <a:txBody>
                    <a:bodyPr/>
                    <a:p>
                      <a:pPr indent="0" algn="ctr">
                        <a:buNone/>
                      </a:pPr>
                      <a:r>
                        <a:rPr lang="en-US" sz="500" b="1"/>
                        <a:t>20</a:t>
                      </a:r>
                      <a:endParaRPr lang="en-US" altLang="en-US" sz="500" b="1"/>
                    </a:p>
                  </a:txBody>
                  <a:tcPr marL="0" marR="0" marT="0" marB="0" vert="horz" anchor="ctr" anchorCtr="0"/>
                </a:tc>
                <a:tc>
                  <a:txBody>
                    <a:bodyPr/>
                    <a:p>
                      <a:pPr indent="0" algn="ctr">
                        <a:buNone/>
                      </a:pPr>
                      <a:r>
                        <a:rPr lang="en-US" sz="800" b="1"/>
                        <a:t>递归定义了出口</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53670">
                <a:tc>
                  <a:txBody>
                    <a:bodyPr/>
                    <a:p>
                      <a:pPr indent="0" algn="ctr">
                        <a:buNone/>
                      </a:pPr>
                      <a:r>
                        <a:rPr lang="en-US" sz="500" b="1"/>
                        <a:t>21</a:t>
                      </a:r>
                      <a:endParaRPr lang="en-US" altLang="en-US" sz="500" b="1"/>
                    </a:p>
                  </a:txBody>
                  <a:tcPr marL="0" marR="0" marT="0" marB="0" vert="horz" anchor="ctr" anchorCtr="0"/>
                </a:tc>
                <a:tc>
                  <a:txBody>
                    <a:bodyPr/>
                    <a:p>
                      <a:pPr indent="0" algn="ctr">
                        <a:buNone/>
                      </a:pPr>
                      <a:r>
                        <a:rPr lang="en-US" sz="800" b="1"/>
                        <a:t>递归局限于一个函数</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73990">
                <a:tc>
                  <a:txBody>
                    <a:bodyPr/>
                    <a:p>
                      <a:pPr indent="0" algn="ctr">
                        <a:buNone/>
                      </a:pPr>
                      <a:r>
                        <a:rPr lang="en-US" sz="500" b="1"/>
                        <a:t>22</a:t>
                      </a:r>
                      <a:endParaRPr lang="en-US" altLang="en-US" sz="500" b="1"/>
                    </a:p>
                  </a:txBody>
                  <a:tcPr marL="0" marR="0" marT="0" marB="0" vert="horz" anchor="ctr" anchorCtr="0"/>
                </a:tc>
                <a:tc>
                  <a:txBody>
                    <a:bodyPr/>
                    <a:p>
                      <a:pPr indent="0" algn="ctr">
                        <a:buNone/>
                      </a:pPr>
                      <a:r>
                        <a:rPr lang="en-US" sz="800" b="1"/>
                        <a:t>对接口的调用必须要有判断传入的参数不能为空和传入的参数正确。</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53035">
                <a:tc>
                  <a:txBody>
                    <a:bodyPr/>
                    <a:p>
                      <a:pPr indent="0" algn="ctr">
                        <a:buNone/>
                      </a:pPr>
                      <a:r>
                        <a:rPr lang="en-US" sz="500" b="1"/>
                        <a:t>23</a:t>
                      </a:r>
                      <a:endParaRPr lang="en-US" altLang="en-US" sz="500" b="1"/>
                    </a:p>
                  </a:txBody>
                  <a:tcPr marL="0" marR="0" marT="0" marB="0" vert="horz" anchor="ctr" anchorCtr="0"/>
                </a:tc>
                <a:tc>
                  <a:txBody>
                    <a:bodyPr/>
                    <a:p>
                      <a:pPr indent="0" algn="ctr">
                        <a:buNone/>
                      </a:pPr>
                      <a:r>
                        <a:rPr lang="en-US" sz="800" b="1"/>
                        <a:t> </a:t>
                      </a:r>
                      <a:endParaRPr lang="en-US" altLang="en-US" sz="800" b="1"/>
                    </a:p>
                  </a:txBody>
                  <a:tcPr marL="0" marR="0" marT="0" marB="0" vert="horz" anchor="ctr" anchorCtr="0"/>
                </a:tc>
                <a:tc>
                  <a:txBody>
                    <a:bodyPr/>
                    <a:p>
                      <a:pPr indent="0" algn="ctr">
                        <a:buNone/>
                      </a:pPr>
                      <a:r>
                        <a:rPr lang="en-US" sz="800" b="1"/>
                        <a:t> </a:t>
                      </a:r>
                      <a:endParaRPr lang="en-US" altLang="en-US" sz="800" b="1"/>
                    </a:p>
                  </a:txBody>
                  <a:tcPr marL="0" marR="0" marT="0" marB="0" vert="horz" anchor="ctr" anchorCtr="0"/>
                </a:tc>
              </a:tr>
              <a:tr h="153670">
                <a:tc gridSpan="3">
                  <a:txBody>
                    <a:bodyPr/>
                    <a:p>
                      <a:pPr indent="0" algn="ctr">
                        <a:buNone/>
                      </a:pPr>
                      <a:r>
                        <a:rPr lang="en-US" sz="800" b="1"/>
                        <a:t>数据类型与变量</a:t>
                      </a:r>
                      <a:endParaRPr lang="en-US" altLang="en-US" sz="800" b="1"/>
                    </a:p>
                  </a:txBody>
                  <a:tcPr marL="0" marR="0" marT="0" marB="0" vert="horz" anchor="ctr" anchorCtr="0"/>
                </a:tc>
                <a:tc hMerge="1">
                  <a:tcPr/>
                </a:tc>
                <a:tc hMerge="1">
                  <a:tcPr/>
                </a:tc>
              </a:tr>
              <a:tr h="153035">
                <a:tc>
                  <a:txBody>
                    <a:bodyPr/>
                    <a:p>
                      <a:pPr indent="0" algn="ctr">
                        <a:buNone/>
                      </a:pPr>
                      <a:r>
                        <a:rPr lang="en-US" sz="500" b="1"/>
                        <a:t>1</a:t>
                      </a:r>
                      <a:endParaRPr lang="en-US" altLang="en-US" sz="500" b="1"/>
                    </a:p>
                  </a:txBody>
                  <a:tcPr marL="0" marR="0" marT="0" marB="0" vert="horz" anchor="ctr" anchorCtr="0"/>
                </a:tc>
                <a:tc>
                  <a:txBody>
                    <a:bodyPr/>
                    <a:p>
                      <a:pPr indent="0" algn="ctr">
                        <a:buNone/>
                      </a:pPr>
                      <a:r>
                        <a:rPr lang="en-US" sz="800" b="1"/>
                        <a:t>数据类型存在数据类型解释</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53670">
                <a:tc>
                  <a:txBody>
                    <a:bodyPr/>
                    <a:p>
                      <a:pPr indent="0" algn="ctr">
                        <a:buNone/>
                      </a:pPr>
                      <a:r>
                        <a:rPr lang="en-US" sz="500" b="1"/>
                        <a:t>2</a:t>
                      </a:r>
                      <a:endParaRPr lang="en-US" altLang="en-US" sz="500" b="1"/>
                    </a:p>
                  </a:txBody>
                  <a:tcPr marL="0" marR="0" marT="0" marB="0" vert="horz" anchor="ctr" anchorCtr="0"/>
                </a:tc>
                <a:tc>
                  <a:txBody>
                    <a:bodyPr/>
                    <a:p>
                      <a:pPr indent="0" algn="ctr">
                        <a:buNone/>
                      </a:pPr>
                      <a:r>
                        <a:rPr lang="en-US" sz="800" b="1"/>
                        <a:t>代码避免了重新定义预先定义的数据类型</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53670">
                <a:tc>
                  <a:txBody>
                    <a:bodyPr/>
                    <a:p>
                      <a:pPr indent="0" algn="ctr">
                        <a:buNone/>
                      </a:pPr>
                      <a:r>
                        <a:rPr lang="en-US" sz="500" b="1"/>
                        <a:t>3</a:t>
                      </a:r>
                      <a:endParaRPr lang="en-US" altLang="en-US" sz="500" b="1"/>
                    </a:p>
                  </a:txBody>
                  <a:tcPr marL="0" marR="0" marT="0" marB="0" vert="horz" anchor="ctr" anchorCtr="0"/>
                </a:tc>
                <a:tc>
                  <a:txBody>
                    <a:bodyPr/>
                    <a:p>
                      <a:pPr indent="0" algn="ctr">
                        <a:buNone/>
                      </a:pPr>
                      <a:r>
                        <a:rPr lang="en-US" sz="800" b="1"/>
                        <a:t>静态变量明确区分</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53035">
                <a:tc>
                  <a:txBody>
                    <a:bodyPr/>
                    <a:p>
                      <a:pPr indent="0" algn="ctr">
                        <a:buNone/>
                      </a:pPr>
                      <a:r>
                        <a:rPr lang="en-US" sz="500" b="1"/>
                        <a:t>4</a:t>
                      </a:r>
                      <a:endParaRPr lang="en-US" altLang="en-US" sz="500" b="1"/>
                    </a:p>
                  </a:txBody>
                  <a:tcPr marL="0" marR="0" marT="0" marB="0" vert="horz" anchor="ctr" anchorCtr="0"/>
                </a:tc>
                <a:tc>
                  <a:txBody>
                    <a:bodyPr/>
                    <a:p>
                      <a:pPr indent="0" algn="ctr">
                        <a:buNone/>
                      </a:pPr>
                      <a:r>
                        <a:rPr lang="en-US" sz="800" b="1"/>
                        <a:t>每一个变量都初始化了</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53035">
                <a:tc>
                  <a:txBody>
                    <a:bodyPr/>
                    <a:p>
                      <a:pPr indent="0" algn="ctr">
                        <a:buNone/>
                      </a:pPr>
                      <a:r>
                        <a:rPr lang="en-US" sz="500" b="1"/>
                        <a:t>5</a:t>
                      </a:r>
                      <a:endParaRPr lang="en-US" altLang="en-US" sz="500" b="1"/>
                    </a:p>
                  </a:txBody>
                  <a:tcPr marL="0" marR="0" marT="0" marB="0" vert="horz" anchor="ctr" anchorCtr="0"/>
                </a:tc>
                <a:tc>
                  <a:txBody>
                    <a:bodyPr/>
                    <a:p>
                      <a:pPr indent="0" algn="ctr">
                        <a:buNone/>
                      </a:pPr>
                      <a:r>
                        <a:rPr lang="en-US" sz="800" b="1"/>
                        <a:t>命名和现实生活中的事务接近而不仅仅是一个程序类型</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53670">
                <a:tc>
                  <a:txBody>
                    <a:bodyPr/>
                    <a:p>
                      <a:pPr indent="0" algn="ctr">
                        <a:buNone/>
                      </a:pPr>
                      <a:r>
                        <a:rPr lang="en-US" sz="500" b="1"/>
                        <a:t>6</a:t>
                      </a:r>
                      <a:endParaRPr lang="en-US" altLang="en-US" sz="500" b="1"/>
                    </a:p>
                  </a:txBody>
                  <a:tcPr marL="0" marR="0" marT="0" marB="0" vert="horz" anchor="ctr" anchorCtr="0"/>
                </a:tc>
                <a:tc>
                  <a:txBody>
                    <a:bodyPr/>
                    <a:p>
                      <a:pPr indent="0" algn="ctr">
                        <a:buNone/>
                      </a:pPr>
                      <a:r>
                        <a:rPr lang="en-US" sz="800" b="1"/>
                        <a:t>所有的变量都有最小的活动范围</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53035">
                <a:tc>
                  <a:txBody>
                    <a:bodyPr/>
                    <a:p>
                      <a:pPr indent="0" algn="ctr">
                        <a:buNone/>
                      </a:pPr>
                      <a:r>
                        <a:rPr lang="en-US" sz="500" b="1"/>
                        <a:t>7</a:t>
                      </a:r>
                      <a:endParaRPr lang="en-US" altLang="en-US" sz="500" b="1"/>
                    </a:p>
                  </a:txBody>
                  <a:tcPr marL="0" marR="0" marT="0" marB="0" vert="horz" anchor="ctr" anchorCtr="0"/>
                </a:tc>
                <a:tc>
                  <a:txBody>
                    <a:bodyPr/>
                    <a:p>
                      <a:pPr indent="0" algn="ctr">
                        <a:buNone/>
                      </a:pPr>
                      <a:r>
                        <a:rPr lang="en-US" sz="800" b="1"/>
                        <a:t>所有的全局变量都描述清楚</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bl>
          </a:graphicData>
        </a:graphic>
      </p:graphicFrame>
      <p:graphicFrame>
        <p:nvGraphicFramePr>
          <p:cNvPr id="8" name="表格 7"/>
          <p:cNvGraphicFramePr/>
          <p:nvPr>
            <p:custDataLst>
              <p:tags r:id="rId2"/>
            </p:custDataLst>
          </p:nvPr>
        </p:nvGraphicFramePr>
        <p:xfrm>
          <a:off x="5769610" y="925195"/>
          <a:ext cx="3657600" cy="4947285"/>
        </p:xfrm>
        <a:graphic>
          <a:graphicData uri="http://schemas.openxmlformats.org/drawingml/2006/table">
            <a:tbl>
              <a:tblPr firstRow="1" bandRow="1">
                <a:tableStyleId>{3B4B98B0-60AC-42C2-AFA5-B58CD77FA1E5}</a:tableStyleId>
              </a:tblPr>
              <a:tblGrid>
                <a:gridCol w="431165"/>
                <a:gridCol w="1988820"/>
                <a:gridCol w="1237615"/>
              </a:tblGrid>
              <a:tr h="153035">
                <a:tc>
                  <a:txBody>
                    <a:bodyPr/>
                    <a:p>
                      <a:pPr indent="0" algn="ctr">
                        <a:buNone/>
                      </a:pPr>
                      <a:r>
                        <a:rPr lang="en-US" sz="800" b="1"/>
                        <a:t>8</a:t>
                      </a:r>
                      <a:endParaRPr lang="en-US" altLang="en-US" sz="800" b="1"/>
                    </a:p>
                  </a:txBody>
                  <a:tcPr marL="0" marR="0" marT="0" marB="0" vert="horz" anchor="ctr" anchorCtr="0"/>
                </a:tc>
                <a:tc>
                  <a:txBody>
                    <a:bodyPr/>
                    <a:p>
                      <a:pPr indent="0" algn="ctr">
                        <a:buNone/>
                      </a:pPr>
                      <a:r>
                        <a:rPr lang="en-US" sz="800" b="1"/>
                        <a:t>所有的变量都用到了</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53670">
                <a:tc gridSpan="3">
                  <a:txBody>
                    <a:bodyPr/>
                    <a:p>
                      <a:pPr indent="0" algn="ctr">
                        <a:buNone/>
                      </a:pPr>
                      <a:r>
                        <a:rPr lang="en-US" sz="800" b="1"/>
                        <a:t>条件判断</a:t>
                      </a:r>
                      <a:endParaRPr lang="en-US" altLang="en-US" sz="800" b="1"/>
                    </a:p>
                  </a:txBody>
                  <a:tcPr marL="0" marR="0" marT="0" marB="0" vert="horz" anchor="ctr" anchorCtr="0"/>
                </a:tc>
                <a:tc hMerge="1">
                  <a:tcPr/>
                </a:tc>
                <a:tc hMerge="1">
                  <a:tcPr/>
                </a:tc>
              </a:tr>
              <a:tr h="153035">
                <a:tc>
                  <a:txBody>
                    <a:bodyPr/>
                    <a:p>
                      <a:pPr indent="0" algn="ctr">
                        <a:buNone/>
                      </a:pPr>
                      <a:r>
                        <a:rPr lang="en-US" sz="800" b="1"/>
                        <a:t>1</a:t>
                      </a:r>
                      <a:endParaRPr lang="en-US" altLang="en-US" sz="800" b="1"/>
                    </a:p>
                  </a:txBody>
                  <a:tcPr marL="0" marR="0" marT="0" marB="0" vert="horz" anchor="ctr" anchorCtr="0"/>
                </a:tc>
                <a:tc>
                  <a:txBody>
                    <a:bodyPr/>
                    <a:p>
                      <a:pPr indent="0" algn="ctr">
                        <a:buNone/>
                      </a:pPr>
                      <a:r>
                        <a:rPr lang="en-US" sz="800" b="1"/>
                        <a:t>条件检查和结果在代码中清晰</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74625">
                <a:tc>
                  <a:txBody>
                    <a:bodyPr/>
                    <a:p>
                      <a:pPr indent="0" algn="ctr">
                        <a:buNone/>
                      </a:pPr>
                      <a:r>
                        <a:rPr lang="en-US" sz="800" b="1"/>
                        <a:t>2</a:t>
                      </a:r>
                      <a:endParaRPr lang="en-US" altLang="en-US" sz="800" b="1"/>
                    </a:p>
                  </a:txBody>
                  <a:tcPr marL="0" marR="0" marT="0" marB="0" vert="horz" anchor="ctr" anchorCtr="0"/>
                </a:tc>
                <a:tc>
                  <a:txBody>
                    <a:bodyPr/>
                    <a:p>
                      <a:pPr indent="0" algn="ctr">
                        <a:buNone/>
                      </a:pPr>
                      <a:r>
                        <a:rPr lang="en-US" sz="800" b="1"/>
                        <a:t>If/else 使用正确</a:t>
                      </a:r>
                      <a:endParaRPr lang="en-US" altLang="en-US" sz="800" b="1"/>
                    </a:p>
                  </a:txBody>
                  <a:tcPr marL="0" marR="0" marT="0" marB="0" vert="horz" anchor="ctr" anchorCtr="0"/>
                </a:tc>
                <a:tc>
                  <a:txBody>
                    <a:bodyPr/>
                    <a:p>
                      <a:pPr indent="0" algn="ctr">
                        <a:buNone/>
                      </a:pPr>
                      <a:r>
                        <a:rPr lang="en-US" sz="800" b="1"/>
                        <a:t>有些冗余的判断、设计的时候未设计好</a:t>
                      </a:r>
                      <a:endParaRPr lang="en-US" altLang="en-US" sz="800" b="1"/>
                    </a:p>
                  </a:txBody>
                  <a:tcPr marL="0" marR="0" marT="0" marB="0" vert="horz" anchor="ctr" anchorCtr="0"/>
                </a:tc>
              </a:tr>
              <a:tr h="153670">
                <a:tc>
                  <a:txBody>
                    <a:bodyPr/>
                    <a:p>
                      <a:pPr indent="0" algn="ctr">
                        <a:buNone/>
                      </a:pPr>
                      <a:r>
                        <a:rPr lang="en-US" sz="800" b="1"/>
                        <a:t>3</a:t>
                      </a:r>
                      <a:endParaRPr lang="en-US" altLang="en-US" sz="800" b="1"/>
                    </a:p>
                  </a:txBody>
                  <a:tcPr marL="0" marR="0" marT="0" marB="0" vert="horz" anchor="ctr" anchorCtr="0"/>
                </a:tc>
                <a:tc>
                  <a:txBody>
                    <a:bodyPr/>
                    <a:p>
                      <a:pPr indent="0" algn="ctr">
                        <a:buNone/>
                      </a:pPr>
                      <a:r>
                        <a:rPr lang="en-US" sz="800" b="1"/>
                        <a:t>判断的次数降到最小</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52400">
                <a:tc>
                  <a:txBody>
                    <a:bodyPr/>
                    <a:p>
                      <a:pPr indent="0" algn="ctr">
                        <a:buNone/>
                      </a:pPr>
                      <a:r>
                        <a:rPr lang="en-US" sz="800" b="1"/>
                        <a:t>4</a:t>
                      </a:r>
                      <a:endParaRPr lang="en-US" altLang="en-US" sz="800" b="1"/>
                    </a:p>
                  </a:txBody>
                  <a:tcPr marL="0" marR="0" marT="0" marB="0" vert="horz" anchor="ctr" anchorCtr="0"/>
                </a:tc>
                <a:tc>
                  <a:txBody>
                    <a:bodyPr/>
                    <a:p>
                      <a:pPr indent="0" algn="ctr">
                        <a:buNone/>
                      </a:pPr>
                      <a:r>
                        <a:rPr lang="en-US" sz="800" b="1"/>
                        <a:t>boolen表达式表示清楚</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53670">
                <a:tc>
                  <a:txBody>
                    <a:bodyPr/>
                    <a:p>
                      <a:pPr indent="0" algn="ctr">
                        <a:buNone/>
                      </a:pPr>
                      <a:r>
                        <a:rPr lang="en-US" sz="800" b="1"/>
                        <a:t>5</a:t>
                      </a:r>
                      <a:endParaRPr lang="en-US" altLang="en-US" sz="800" b="1"/>
                    </a:p>
                  </a:txBody>
                  <a:tcPr marL="0" marR="0" marT="0" marB="0" vert="horz" anchor="ctr" anchorCtr="0"/>
                </a:tc>
                <a:tc>
                  <a:txBody>
                    <a:bodyPr/>
                    <a:p>
                      <a:pPr indent="0" algn="ctr">
                        <a:buNone/>
                      </a:pPr>
                      <a:r>
                        <a:rPr lang="en-US" sz="800" b="1"/>
                        <a:t>最常用的情况最先判断 ，所有的情况都考虑</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73990">
                <a:tc>
                  <a:txBody>
                    <a:bodyPr/>
                    <a:p>
                      <a:pPr indent="0" algn="ctr">
                        <a:buNone/>
                      </a:pPr>
                      <a:r>
                        <a:rPr lang="en-US" sz="800" b="1"/>
                        <a:t>6</a:t>
                      </a:r>
                      <a:endParaRPr lang="en-US" altLang="en-US" sz="800" b="1"/>
                    </a:p>
                  </a:txBody>
                  <a:tcPr marL="0" marR="0" marT="0" marB="0" vert="horz" anchor="ctr" anchorCtr="0"/>
                </a:tc>
                <a:tc>
                  <a:txBody>
                    <a:bodyPr/>
                    <a:p>
                      <a:pPr indent="0" algn="ctr">
                        <a:buNone/>
                      </a:pPr>
                      <a:r>
                        <a:rPr lang="en-US" sz="800" b="1"/>
                        <a:t>判断体足够短，以使得一次可以看清楚 ，不要有臃肿的逻辑判断。</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53035">
                <a:tc>
                  <a:txBody>
                    <a:bodyPr/>
                    <a:p>
                      <a:pPr indent="0" algn="ctr">
                        <a:buNone/>
                      </a:pPr>
                      <a:r>
                        <a:rPr lang="en-US" sz="800" b="1"/>
                        <a:t>7</a:t>
                      </a:r>
                      <a:endParaRPr lang="en-US" altLang="en-US" sz="800" b="1"/>
                    </a:p>
                  </a:txBody>
                  <a:tcPr marL="0" marR="0" marT="0" marB="0" vert="horz" anchor="ctr" anchorCtr="0"/>
                </a:tc>
                <a:tc>
                  <a:txBody>
                    <a:bodyPr/>
                    <a:p>
                      <a:pPr indent="0" algn="ctr">
                        <a:buNone/>
                      </a:pPr>
                      <a:r>
                        <a:rPr lang="en-US" sz="800" b="1"/>
                        <a:t>嵌套层次小于3次</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53670">
                <a:tc>
                  <a:txBody>
                    <a:bodyPr/>
                    <a:p>
                      <a:pPr indent="0" algn="ctr">
                        <a:buNone/>
                      </a:pPr>
                      <a:r>
                        <a:rPr lang="en-US" sz="800" b="1"/>
                        <a:t>8</a:t>
                      </a:r>
                      <a:endParaRPr lang="en-US" altLang="en-US" sz="800" b="1"/>
                    </a:p>
                  </a:txBody>
                  <a:tcPr marL="0" marR="0" marT="0" marB="0" vert="horz" anchor="ctr" anchorCtr="0"/>
                </a:tc>
                <a:tc>
                  <a:txBody>
                    <a:bodyPr/>
                    <a:p>
                      <a:pPr indent="0" algn="ctr">
                        <a:buNone/>
                      </a:pPr>
                      <a:r>
                        <a:rPr lang="en-US" sz="800" b="1"/>
                        <a:t>判断条件使用引用时，应先判断其是否为null。</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53670">
                <a:tc gridSpan="3">
                  <a:txBody>
                    <a:bodyPr/>
                    <a:p>
                      <a:pPr indent="0" algn="ctr">
                        <a:buNone/>
                      </a:pPr>
                      <a:r>
                        <a:rPr lang="en-US" sz="800" b="1"/>
                        <a:t>循环</a:t>
                      </a:r>
                      <a:endParaRPr lang="en-US" altLang="en-US" sz="800" b="1"/>
                    </a:p>
                  </a:txBody>
                  <a:tcPr marL="0" marR="0" marT="0" marB="0" vert="horz" anchor="ctr" anchorCtr="0"/>
                </a:tc>
                <a:tc hMerge="1">
                  <a:tcPr/>
                </a:tc>
                <a:tc hMerge="1">
                  <a:tcPr/>
                </a:tc>
              </a:tr>
              <a:tr h="153670">
                <a:tc>
                  <a:txBody>
                    <a:bodyPr/>
                    <a:p>
                      <a:pPr indent="0" algn="ctr">
                        <a:buNone/>
                      </a:pPr>
                      <a:r>
                        <a:rPr lang="en-US" sz="800" b="1"/>
                        <a:t>1</a:t>
                      </a:r>
                      <a:endParaRPr lang="en-US" altLang="en-US" sz="800" b="1"/>
                    </a:p>
                  </a:txBody>
                  <a:tcPr marL="0" marR="0" marT="0" marB="0" vert="horz" anchor="ctr" anchorCtr="0"/>
                </a:tc>
                <a:tc>
                  <a:txBody>
                    <a:bodyPr/>
                    <a:p>
                      <a:pPr indent="0" algn="ctr">
                        <a:buNone/>
                      </a:pPr>
                      <a:r>
                        <a:rPr lang="en-US" sz="800" b="1"/>
                        <a:t>不要出现三层以上的for循环。如有必要必须写清楚注释</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53035">
                <a:tc>
                  <a:txBody>
                    <a:bodyPr/>
                    <a:p>
                      <a:pPr indent="0" algn="ctr">
                        <a:buNone/>
                      </a:pPr>
                      <a:r>
                        <a:rPr lang="en-US" sz="800" b="1"/>
                        <a:t>2</a:t>
                      </a:r>
                      <a:endParaRPr lang="en-US" altLang="en-US" sz="800" b="1"/>
                    </a:p>
                  </a:txBody>
                  <a:tcPr marL="0" marR="0" marT="0" marB="0" vert="horz" anchor="ctr" anchorCtr="0"/>
                </a:tc>
                <a:tc>
                  <a:txBody>
                    <a:bodyPr/>
                    <a:p>
                      <a:pPr indent="0" algn="ctr">
                        <a:buNone/>
                      </a:pPr>
                      <a:r>
                        <a:rPr lang="en-US" sz="800" b="1"/>
                        <a:t>循环体不为空，循环体能够一次看清楚</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53035">
                <a:tc>
                  <a:txBody>
                    <a:bodyPr/>
                    <a:p>
                      <a:pPr indent="0" algn="ctr">
                        <a:buNone/>
                      </a:pPr>
                      <a:r>
                        <a:rPr lang="en-US" sz="800" b="1"/>
                        <a:t>3</a:t>
                      </a:r>
                      <a:endParaRPr lang="en-US" altLang="en-US" sz="800" b="1"/>
                    </a:p>
                  </a:txBody>
                  <a:tcPr marL="0" marR="0" marT="0" marB="0" vert="horz" anchor="ctr" anchorCtr="0"/>
                </a:tc>
                <a:tc>
                  <a:txBody>
                    <a:bodyPr/>
                    <a:p>
                      <a:pPr indent="0" algn="ctr">
                        <a:buNone/>
                      </a:pPr>
                      <a:r>
                        <a:rPr lang="en-US" sz="800" b="1"/>
                        <a:t>循环之前做好初始化代码</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53035">
                <a:tc>
                  <a:txBody>
                    <a:bodyPr/>
                    <a:p>
                      <a:pPr indent="0" algn="ctr">
                        <a:buNone/>
                      </a:pPr>
                      <a:r>
                        <a:rPr lang="en-US" sz="800" b="1"/>
                        <a:t>4</a:t>
                      </a:r>
                      <a:endParaRPr lang="en-US" altLang="en-US" sz="800" b="1"/>
                    </a:p>
                  </a:txBody>
                  <a:tcPr marL="0" marR="0" marT="0" marB="0" vert="horz" anchor="ctr" anchorCtr="0"/>
                </a:tc>
                <a:tc>
                  <a:txBody>
                    <a:bodyPr/>
                    <a:p>
                      <a:pPr indent="0" algn="ctr">
                        <a:buNone/>
                      </a:pPr>
                      <a:r>
                        <a:rPr lang="en-US" sz="800" b="1"/>
                        <a:t>当有明确的多次循环操作，使用For循环</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53035">
                <a:tc>
                  <a:txBody>
                    <a:bodyPr/>
                    <a:p>
                      <a:pPr indent="0" algn="ctr">
                        <a:buNone/>
                      </a:pPr>
                      <a:r>
                        <a:rPr lang="en-US" sz="800" b="1"/>
                        <a:t>5</a:t>
                      </a:r>
                      <a:endParaRPr lang="en-US" altLang="en-US" sz="800" b="1"/>
                    </a:p>
                  </a:txBody>
                  <a:tcPr marL="0" marR="0" marT="0" marB="0" vert="horz" anchor="ctr" anchorCtr="0"/>
                </a:tc>
                <a:tc>
                  <a:txBody>
                    <a:bodyPr/>
                    <a:p>
                      <a:pPr indent="0" algn="ctr">
                        <a:buNone/>
                      </a:pPr>
                      <a:r>
                        <a:rPr lang="en-US" sz="800" b="1"/>
                        <a:t>当有不明确的多次循环操作，while循环被使用</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54305">
                <a:tc>
                  <a:txBody>
                    <a:bodyPr/>
                    <a:p>
                      <a:pPr indent="0" algn="ctr">
                        <a:buNone/>
                      </a:pPr>
                      <a:r>
                        <a:rPr lang="en-US" sz="800" b="1"/>
                        <a:t>6</a:t>
                      </a:r>
                      <a:endParaRPr lang="en-US" altLang="en-US" sz="800" b="1"/>
                    </a:p>
                  </a:txBody>
                  <a:tcPr marL="0" marR="0" marT="0" marB="0" vert="horz" anchor="ctr" anchorCtr="0"/>
                </a:tc>
                <a:tc>
                  <a:txBody>
                    <a:bodyPr/>
                    <a:p>
                      <a:pPr indent="0" algn="ctr">
                        <a:buNone/>
                      </a:pPr>
                      <a:r>
                        <a:rPr lang="en-US" sz="800" b="1"/>
                        <a:t>代码中不存在无穷次循环</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53035">
                <a:tc>
                  <a:txBody>
                    <a:bodyPr/>
                    <a:p>
                      <a:pPr indent="0" algn="ctr">
                        <a:buNone/>
                      </a:pPr>
                      <a:r>
                        <a:rPr lang="en-US" sz="800" b="1"/>
                        <a:t>7</a:t>
                      </a:r>
                      <a:endParaRPr lang="en-US" altLang="en-US" sz="800" b="1"/>
                    </a:p>
                  </a:txBody>
                  <a:tcPr marL="0" marR="0" marT="0" marB="0" vert="horz" anchor="ctr" anchorCtr="0"/>
                </a:tc>
                <a:tc>
                  <a:txBody>
                    <a:bodyPr/>
                    <a:p>
                      <a:pPr indent="0" algn="ctr">
                        <a:buNone/>
                      </a:pPr>
                      <a:r>
                        <a:rPr lang="en-US" sz="800" b="1"/>
                        <a:t>循环的头部进行循环控制</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53670">
                <a:tc>
                  <a:txBody>
                    <a:bodyPr/>
                    <a:p>
                      <a:pPr indent="0" algn="ctr">
                        <a:buNone/>
                      </a:pPr>
                      <a:r>
                        <a:rPr lang="en-US" sz="800" b="1"/>
                        <a:t>8</a:t>
                      </a:r>
                      <a:endParaRPr lang="en-US" altLang="en-US" sz="800" b="1"/>
                    </a:p>
                  </a:txBody>
                  <a:tcPr marL="0" marR="0" marT="0" marB="0" vert="horz" anchor="ctr" anchorCtr="0"/>
                </a:tc>
                <a:tc>
                  <a:txBody>
                    <a:bodyPr/>
                    <a:p>
                      <a:pPr indent="0" algn="ctr">
                        <a:buNone/>
                      </a:pPr>
                      <a:r>
                        <a:rPr lang="en-US" sz="800" b="1"/>
                        <a:t>循环体内的循环变量起到指示作用。</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53035">
                <a:tc>
                  <a:txBody>
                    <a:bodyPr/>
                    <a:p>
                      <a:pPr indent="0" algn="ctr">
                        <a:buNone/>
                      </a:pPr>
                      <a:r>
                        <a:rPr lang="en-US" sz="800" b="1"/>
                        <a:t>9</a:t>
                      </a:r>
                      <a:endParaRPr lang="en-US" altLang="en-US" sz="800" b="1"/>
                    </a:p>
                  </a:txBody>
                  <a:tcPr marL="0" marR="0" marT="0" marB="0" vert="horz" anchor="ctr" anchorCtr="0"/>
                </a:tc>
                <a:tc>
                  <a:txBody>
                    <a:bodyPr/>
                    <a:p>
                      <a:pPr indent="0" algn="ctr">
                        <a:buNone/>
                      </a:pPr>
                      <a:r>
                        <a:rPr lang="en-US" sz="800" b="1"/>
                        <a:t>所有的循环边界是否正确；</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52400">
                <a:tc>
                  <a:txBody>
                    <a:bodyPr/>
                    <a:p>
                      <a:pPr indent="0" algn="ctr">
                        <a:buNone/>
                      </a:pPr>
                      <a:r>
                        <a:rPr lang="en-US" sz="800" b="1"/>
                        <a:t>10</a:t>
                      </a:r>
                      <a:endParaRPr lang="en-US" altLang="en-US" sz="800" b="1"/>
                    </a:p>
                  </a:txBody>
                  <a:tcPr marL="0" marR="0" marT="0" marB="0" vert="horz" anchor="ctr" anchorCtr="0"/>
                </a:tc>
                <a:tc>
                  <a:txBody>
                    <a:bodyPr/>
                    <a:p>
                      <a:pPr indent="0" algn="ctr">
                        <a:buNone/>
                      </a:pPr>
                      <a:r>
                        <a:rPr lang="en-US" sz="800" b="1"/>
                        <a:t>循环终止的条件清晰</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53035">
                <a:tc>
                  <a:txBody>
                    <a:bodyPr/>
                    <a:p>
                      <a:pPr indent="0" algn="ctr">
                        <a:buNone/>
                      </a:pPr>
                      <a:r>
                        <a:rPr lang="en-US" sz="800" b="1"/>
                        <a:t>11</a:t>
                      </a:r>
                      <a:endParaRPr lang="en-US" altLang="en-US" sz="800" b="1"/>
                    </a:p>
                  </a:txBody>
                  <a:tcPr marL="0" marR="0" marT="0" marB="0" vert="horz" anchor="ctr" anchorCtr="0"/>
                </a:tc>
                <a:tc>
                  <a:txBody>
                    <a:bodyPr/>
                    <a:p>
                      <a:pPr indent="0" algn="ctr">
                        <a:buNone/>
                      </a:pPr>
                      <a:r>
                        <a:rPr lang="en-US" sz="800" b="1"/>
                        <a:t>循环条件、判断条件的边界值，数组、集合下标是否越界。</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53670">
                <a:tc gridSpan="3">
                  <a:txBody>
                    <a:bodyPr/>
                    <a:p>
                      <a:pPr indent="0" algn="ctr">
                        <a:buNone/>
                      </a:pPr>
                      <a:r>
                        <a:rPr lang="en-US" sz="800" b="1"/>
                        <a:t>总括</a:t>
                      </a:r>
                      <a:endParaRPr lang="en-US" altLang="en-US" sz="800" b="1"/>
                    </a:p>
                  </a:txBody>
                  <a:tcPr marL="0" marR="0" marT="0" marB="0" vert="horz" anchor="ctr" anchorCtr="0"/>
                </a:tc>
                <a:tc hMerge="1">
                  <a:tcPr/>
                </a:tc>
                <a:tc hMerge="1">
                  <a:tcPr/>
                </a:tc>
              </a:tr>
              <a:tr h="153670">
                <a:tc>
                  <a:txBody>
                    <a:bodyPr/>
                    <a:p>
                      <a:pPr indent="0" algn="ctr">
                        <a:buNone/>
                      </a:pPr>
                      <a:r>
                        <a:rPr lang="en-US" sz="800" b="1"/>
                        <a:t>1</a:t>
                      </a:r>
                      <a:endParaRPr lang="en-US" altLang="en-US" sz="800" b="1"/>
                    </a:p>
                  </a:txBody>
                  <a:tcPr marL="0" marR="0" marT="0" marB="0" vert="horz" anchor="ctr" anchorCtr="0"/>
                </a:tc>
                <a:tc>
                  <a:txBody>
                    <a:bodyPr/>
                    <a:p>
                      <a:pPr indent="0" algn="ctr">
                        <a:buNone/>
                      </a:pPr>
                      <a:r>
                        <a:rPr lang="en-US" sz="800" b="1"/>
                        <a:t>代码直观</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53035">
                <a:tc>
                  <a:txBody>
                    <a:bodyPr/>
                    <a:p>
                      <a:pPr indent="0" algn="ctr">
                        <a:buNone/>
                      </a:pPr>
                      <a:r>
                        <a:rPr lang="en-US" sz="800" b="1"/>
                        <a:t>2</a:t>
                      </a:r>
                      <a:endParaRPr lang="en-US" altLang="en-US" sz="800" b="1"/>
                    </a:p>
                  </a:txBody>
                  <a:tcPr marL="0" marR="0" marT="0" marB="0" vert="horz" anchor="ctr" anchorCtr="0"/>
                </a:tc>
                <a:tc>
                  <a:txBody>
                    <a:bodyPr/>
                    <a:p>
                      <a:pPr indent="0" algn="ctr">
                        <a:buNone/>
                      </a:pPr>
                      <a:r>
                        <a:rPr lang="en-US" sz="800" b="1"/>
                        <a:t>无用的代码、注解已经删除</a:t>
                      </a:r>
                      <a:endParaRPr lang="en-US" altLang="en-US" sz="800" b="1"/>
                    </a:p>
                  </a:txBody>
                  <a:tcPr marL="0" marR="0" marT="0" marB="0" vert="horz" anchor="ctr" anchorCtr="0"/>
                </a:tc>
                <a:tc>
                  <a:txBody>
                    <a:bodyPr/>
                    <a:p>
                      <a:pPr indent="0" algn="ctr">
                        <a:buNone/>
                      </a:pPr>
                      <a:r>
                        <a:rPr lang="en-US" sz="800" b="1"/>
                        <a:t>未删除注释、用于组内的维护</a:t>
                      </a:r>
                      <a:endParaRPr lang="en-US" altLang="en-US" sz="800" b="1"/>
                    </a:p>
                  </a:txBody>
                  <a:tcPr marL="0" marR="0" marT="0" marB="0" vert="horz" anchor="ctr" anchorCtr="0"/>
                </a:tc>
              </a:tr>
              <a:tr h="153035">
                <a:tc>
                  <a:txBody>
                    <a:bodyPr/>
                    <a:p>
                      <a:pPr indent="0" algn="ctr">
                        <a:buNone/>
                      </a:pPr>
                      <a:r>
                        <a:rPr lang="en-US" sz="800" b="1"/>
                        <a:t>3</a:t>
                      </a:r>
                      <a:endParaRPr lang="en-US" altLang="en-US" sz="800" b="1"/>
                    </a:p>
                  </a:txBody>
                  <a:tcPr marL="0" marR="0" marT="0" marB="0" vert="horz" anchor="ctr" anchorCtr="0"/>
                </a:tc>
                <a:tc>
                  <a:txBody>
                    <a:bodyPr/>
                    <a:p>
                      <a:pPr indent="0" algn="ctr">
                        <a:buNone/>
                      </a:pPr>
                      <a:r>
                        <a:rPr lang="en-US" sz="800" b="1"/>
                        <a:t>除非必要，不要再循环体内定义对象。</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53670">
                <a:tc>
                  <a:txBody>
                    <a:bodyPr/>
                    <a:p>
                      <a:pPr indent="0" algn="ctr">
                        <a:buNone/>
                      </a:pPr>
                      <a:r>
                        <a:rPr lang="en-US" sz="800" b="1"/>
                        <a:t>4</a:t>
                      </a:r>
                      <a:endParaRPr lang="en-US" altLang="en-US" sz="800" b="1"/>
                    </a:p>
                  </a:txBody>
                  <a:tcPr marL="0" marR="0" marT="0" marB="0" vert="horz" anchor="ctr" anchorCtr="0"/>
                </a:tc>
                <a:tc>
                  <a:txBody>
                    <a:bodyPr/>
                    <a:p>
                      <a:pPr indent="0" algn="ctr">
                        <a:buNone/>
                      </a:pPr>
                      <a:r>
                        <a:rPr lang="en-US" sz="800" b="1"/>
                        <a:t>代码是否与详细设计一致。</a:t>
                      </a:r>
                      <a:endParaRPr lang="en-US" altLang="en-US" sz="800" b="1"/>
                    </a:p>
                  </a:txBody>
                  <a:tcPr marL="0" marR="0" marT="0" marB="0" vert="horz" anchor="ctr" anchorCtr="0"/>
                </a:tc>
                <a:tc>
                  <a:txBody>
                    <a:bodyPr/>
                    <a:p>
                      <a:pPr indent="0" algn="ctr">
                        <a:buNone/>
                      </a:pPr>
                      <a:r>
                        <a:rPr lang="en-US" sz="800" b="1"/>
                        <a:t>基本通过</a:t>
                      </a:r>
                      <a:endParaRPr lang="en-US" altLang="en-US" sz="800" b="1"/>
                    </a:p>
                  </a:txBody>
                  <a:tcPr marL="0" marR="0" marT="0" marB="0" vert="horz" anchor="ctr" anchorCtr="0"/>
                </a:tc>
              </a:tr>
              <a:tr h="153035">
                <a:tc>
                  <a:txBody>
                    <a:bodyPr/>
                    <a:p>
                      <a:pPr indent="0" algn="ctr">
                        <a:buNone/>
                      </a:pPr>
                      <a:r>
                        <a:rPr lang="en-US" sz="800" b="1"/>
                        <a:t>5</a:t>
                      </a:r>
                      <a:endParaRPr lang="en-US" altLang="en-US" sz="800" b="1"/>
                    </a:p>
                  </a:txBody>
                  <a:tcPr marL="0" marR="0" marT="0" marB="0" vert="horz" anchor="ctr" anchorCtr="0"/>
                </a:tc>
                <a:tc>
                  <a:txBody>
                    <a:bodyPr/>
                    <a:p>
                      <a:pPr indent="0" algn="ctr">
                        <a:buNone/>
                      </a:pPr>
                      <a:r>
                        <a:rPr lang="en-US" sz="800" b="1"/>
                        <a:t>代码与操作系统无关，不需要任何假设条件</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53670">
                <a:tc gridSpan="3">
                  <a:txBody>
                    <a:bodyPr/>
                    <a:p>
                      <a:pPr indent="0" algn="ctr">
                        <a:buNone/>
                      </a:pPr>
                      <a:r>
                        <a:rPr lang="en-US" sz="800" b="1"/>
                        <a:t>特殊</a:t>
                      </a:r>
                      <a:endParaRPr lang="en-US" altLang="en-US" sz="800" b="1"/>
                    </a:p>
                  </a:txBody>
                  <a:tcPr marL="0" marR="0" marT="0" marB="0" vert="horz" anchor="ctr" anchorCtr="0"/>
                </a:tc>
                <a:tc hMerge="1">
                  <a:tcPr/>
                </a:tc>
                <a:tc hMerge="1">
                  <a:tcPr/>
                </a:tc>
              </a:tr>
              <a:tr h="153035">
                <a:tc>
                  <a:txBody>
                    <a:bodyPr/>
                    <a:p>
                      <a:pPr indent="0" algn="ctr">
                        <a:buNone/>
                      </a:pPr>
                      <a:r>
                        <a:rPr lang="en-US" sz="800" b="1"/>
                        <a:t>1</a:t>
                      </a:r>
                      <a:endParaRPr lang="en-US" altLang="en-US" sz="800" b="1"/>
                    </a:p>
                  </a:txBody>
                  <a:tcPr marL="0" marR="0" marT="0" marB="0" vert="horz" anchor="ctr" anchorCtr="0"/>
                </a:tc>
                <a:tc>
                  <a:txBody>
                    <a:bodyPr/>
                    <a:p>
                      <a:pPr indent="0" algn="ctr">
                        <a:buNone/>
                      </a:pPr>
                      <a:r>
                        <a:rPr lang="en-US" sz="800" b="1"/>
                        <a:t>所有的数组访问在它们的边界内</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53670">
                <a:tc>
                  <a:txBody>
                    <a:bodyPr/>
                    <a:p>
                      <a:pPr indent="0" algn="ctr">
                        <a:buNone/>
                      </a:pPr>
                      <a:r>
                        <a:rPr lang="en-US" sz="800" b="1"/>
                        <a:t>2</a:t>
                      </a:r>
                      <a:endParaRPr lang="en-US" altLang="en-US" sz="800" b="1"/>
                    </a:p>
                  </a:txBody>
                  <a:tcPr marL="0" marR="0" marT="0" marB="0" vert="horz" anchor="ctr" anchorCtr="0"/>
                </a:tc>
                <a:tc>
                  <a:txBody>
                    <a:bodyPr/>
                    <a:p>
                      <a:pPr indent="0" algn="ctr">
                        <a:buNone/>
                      </a:pPr>
                      <a:r>
                        <a:rPr lang="en-US" sz="800" b="1"/>
                        <a:t>所有常量定义和使用替代代码中的数字</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r h="153035">
                <a:tc>
                  <a:txBody>
                    <a:bodyPr/>
                    <a:p>
                      <a:pPr indent="0" algn="ctr">
                        <a:buNone/>
                      </a:pPr>
                      <a:r>
                        <a:rPr lang="en-US" sz="800" b="1"/>
                        <a:t>3</a:t>
                      </a:r>
                      <a:endParaRPr lang="en-US" altLang="en-US" sz="800" b="1"/>
                    </a:p>
                  </a:txBody>
                  <a:tcPr marL="0" marR="0" marT="0" marB="0" vert="horz" anchor="ctr" anchorCtr="0"/>
                </a:tc>
                <a:tc>
                  <a:txBody>
                    <a:bodyPr/>
                    <a:p>
                      <a:pPr indent="0" algn="ctr">
                        <a:buNone/>
                      </a:pPr>
                      <a:r>
                        <a:rPr lang="en-US" sz="800" b="1"/>
                        <a:t>类型转换明确指明</a:t>
                      </a:r>
                      <a:endParaRPr lang="en-US" altLang="en-US" sz="800" b="1"/>
                    </a:p>
                  </a:txBody>
                  <a:tcPr marL="0" marR="0" marT="0" marB="0" vert="horz" anchor="ctr" anchorCtr="0"/>
                </a:tc>
                <a:tc>
                  <a:txBody>
                    <a:bodyPr/>
                    <a:p>
                      <a:pPr indent="0" algn="ctr">
                        <a:buNone/>
                      </a:pPr>
                      <a:r>
                        <a:rPr lang="en-US" sz="800" b="1"/>
                        <a:t>通过</a:t>
                      </a:r>
                      <a:endParaRPr lang="en-US" altLang="en-US" sz="800" b="1"/>
                    </a:p>
                  </a:txBody>
                  <a:tcPr marL="0" marR="0" marT="0" marB="0" vert="horz" anchor="ctr" anchorCtr="0"/>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89355" y="269240"/>
            <a:ext cx="3502660" cy="529590"/>
            <a:chOff x="1873" y="424"/>
            <a:chExt cx="2575" cy="834"/>
          </a:xfrm>
        </p:grpSpPr>
        <p:sp>
          <p:nvSpPr>
            <p:cNvPr id="24" name="矩形 23"/>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1984" y="535"/>
              <a:ext cx="2464" cy="723"/>
            </a:xfrm>
            <a:prstGeom prst="rect">
              <a:avLst/>
            </a:prstGeom>
          </p:spPr>
          <p:txBody>
            <a:bodyPr wrap="square" lIns="91400" tIns="45699" rIns="91400" bIns="45699">
              <a:spAutoFit/>
            </a:bodyPr>
            <a:p>
              <a:pPr lvl="0" defTabSz="914400">
                <a:defRPr/>
              </a:pPr>
              <a:r>
                <a:rPr lang="zh-CN" altLang="en-US" sz="2400" kern="0" dirty="0">
                  <a:solidFill>
                    <a:schemeClr val="accent1"/>
                  </a:solidFill>
                  <a:latin typeface="微软雅黑" panose="020B0503020204020204" pitchFamily="34" charset="-122"/>
                  <a:ea typeface="微软雅黑" panose="020B0503020204020204" pitchFamily="34" charset="-122"/>
                </a:rPr>
                <a:t>单元测试用例</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grpSp>
      <p:sp>
        <p:nvSpPr>
          <p:cNvPr id="2" name="矩形 1"/>
          <p:cNvSpPr/>
          <p:nvPr/>
        </p:nvSpPr>
        <p:spPr>
          <a:xfrm>
            <a:off x="9888855" y="6050280"/>
            <a:ext cx="1906270"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详情查看文件</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sp>
        <p:nvSpPr>
          <p:cNvPr id="5" name="矩形 4"/>
          <p:cNvSpPr/>
          <p:nvPr/>
        </p:nvSpPr>
        <p:spPr>
          <a:xfrm>
            <a:off x="564515" y="1753235"/>
            <a:ext cx="3707130" cy="3117850"/>
          </a:xfrm>
          <a:prstGeom prst="rect">
            <a:avLst/>
          </a:prstGeom>
        </p:spPr>
        <p:txBody>
          <a:bodyPr wrap="square" lIns="91400" tIns="45699" rIns="91400" bIns="45699">
            <a:spAutoFit/>
          </a:bodyPr>
          <a:p>
            <a:pPr lvl="0" algn="l" defTabSz="914400">
              <a:lnSpc>
                <a:spcPct val="120000"/>
              </a:lnSpc>
              <a:defRPr/>
            </a:pPr>
            <a:r>
              <a:rPr lang="zh-CN" sz="2800" kern="0" dirty="0">
                <a:solidFill>
                  <a:schemeClr val="accent1"/>
                </a:solidFill>
                <a:latin typeface="微软雅黑" panose="020B0503020204020204" pitchFamily="34" charset="-122"/>
                <a:ea typeface="微软雅黑" panose="020B0503020204020204" pitchFamily="34" charset="-122"/>
              </a:rPr>
              <a:t>工具</a:t>
            </a:r>
            <a:r>
              <a:rPr sz="2800" kern="0" dirty="0">
                <a:solidFill>
                  <a:schemeClr val="accent1"/>
                </a:solidFill>
                <a:latin typeface="微软雅黑" panose="020B0503020204020204" pitchFamily="34" charset="-122"/>
                <a:ea typeface="微软雅黑" panose="020B0503020204020204" pitchFamily="34" charset="-122"/>
              </a:rPr>
              <a:t>：</a:t>
            </a:r>
            <a:endParaRPr sz="2800" kern="0" dirty="0">
              <a:solidFill>
                <a:schemeClr val="accent1"/>
              </a:solidFill>
              <a:latin typeface="微软雅黑" panose="020B0503020204020204" pitchFamily="34" charset="-122"/>
              <a:ea typeface="微软雅黑" panose="020B0503020204020204" pitchFamily="34" charset="-122"/>
            </a:endParaRPr>
          </a:p>
          <a:p>
            <a:pPr lvl="0" algn="l" defTabSz="914400">
              <a:lnSpc>
                <a:spcPct val="120000"/>
              </a:lnSpc>
              <a:defRPr/>
            </a:pPr>
            <a:r>
              <a:rPr lang="en-US" sz="2000" kern="0" dirty="0">
                <a:solidFill>
                  <a:schemeClr val="accent1"/>
                </a:solidFill>
                <a:latin typeface="微软雅黑" panose="020B0503020204020204" pitchFamily="34" charset="-122"/>
                <a:ea typeface="微软雅黑" panose="020B0503020204020204" pitchFamily="34" charset="-122"/>
              </a:rPr>
              <a:t>	Junit4</a:t>
            </a:r>
            <a:endParaRPr sz="2000" kern="0" dirty="0">
              <a:solidFill>
                <a:schemeClr val="accent1"/>
              </a:solidFill>
              <a:latin typeface="微软雅黑" panose="020B0503020204020204" pitchFamily="34" charset="-122"/>
              <a:ea typeface="微软雅黑" panose="020B0503020204020204" pitchFamily="34" charset="-122"/>
            </a:endParaRPr>
          </a:p>
          <a:p>
            <a:pPr lvl="0" algn="l" defTabSz="914400">
              <a:lnSpc>
                <a:spcPct val="120000"/>
              </a:lnSpc>
              <a:defRPr/>
            </a:pPr>
            <a:r>
              <a:rPr lang="zh-CN" sz="2800" kern="0" dirty="0">
                <a:solidFill>
                  <a:schemeClr val="accent1"/>
                </a:solidFill>
                <a:latin typeface="微软雅黑" panose="020B0503020204020204" pitchFamily="34" charset="-122"/>
                <a:ea typeface="微软雅黑" panose="020B0503020204020204" pitchFamily="34" charset="-122"/>
              </a:rPr>
              <a:t>测试环境</a:t>
            </a:r>
            <a:r>
              <a:rPr sz="2800" kern="0" dirty="0">
                <a:solidFill>
                  <a:schemeClr val="accent1"/>
                </a:solidFill>
                <a:latin typeface="微软雅黑" panose="020B0503020204020204" pitchFamily="34" charset="-122"/>
                <a:ea typeface="微软雅黑" panose="020B0503020204020204" pitchFamily="34" charset="-122"/>
              </a:rPr>
              <a:t>：</a:t>
            </a:r>
            <a:endParaRPr sz="2800" kern="0" dirty="0">
              <a:solidFill>
                <a:schemeClr val="accent1"/>
              </a:solidFill>
              <a:latin typeface="微软雅黑" panose="020B0503020204020204" pitchFamily="34" charset="-122"/>
              <a:ea typeface="微软雅黑" panose="020B0503020204020204" pitchFamily="34" charset="-122"/>
            </a:endParaRPr>
          </a:p>
          <a:p>
            <a:pPr lvl="0" algn="l" defTabSz="914400">
              <a:lnSpc>
                <a:spcPct val="120000"/>
              </a:lnSpc>
              <a:defRPr/>
            </a:pPr>
            <a:r>
              <a:rPr lang="en-US" sz="2000" kern="0" dirty="0">
                <a:solidFill>
                  <a:schemeClr val="accent1"/>
                </a:solidFill>
                <a:latin typeface="微软雅黑" panose="020B0503020204020204" pitchFamily="34" charset="-122"/>
                <a:ea typeface="微软雅黑" panose="020B0503020204020204" pitchFamily="34" charset="-122"/>
              </a:rPr>
              <a:t>	IDEA</a:t>
            </a:r>
            <a:endParaRPr lang="en-US" sz="2000" kern="0" dirty="0">
              <a:solidFill>
                <a:schemeClr val="accent1"/>
              </a:solidFill>
              <a:latin typeface="微软雅黑" panose="020B0503020204020204" pitchFamily="34" charset="-122"/>
              <a:ea typeface="微软雅黑" panose="020B0503020204020204" pitchFamily="34" charset="-122"/>
            </a:endParaRPr>
          </a:p>
          <a:p>
            <a:pPr lvl="0" algn="l" defTabSz="914400">
              <a:lnSpc>
                <a:spcPct val="120000"/>
              </a:lnSpc>
              <a:defRPr/>
            </a:pPr>
            <a:r>
              <a:rPr lang="zh-CN" sz="2800" kern="0" dirty="0">
                <a:solidFill>
                  <a:schemeClr val="accent1"/>
                </a:solidFill>
                <a:latin typeface="微软雅黑" panose="020B0503020204020204" pitchFamily="34" charset="-122"/>
                <a:ea typeface="微软雅黑" panose="020B0503020204020204" pitchFamily="34" charset="-122"/>
              </a:rPr>
              <a:t>设计原则</a:t>
            </a:r>
            <a:r>
              <a:rPr sz="2800" kern="0" dirty="0">
                <a:solidFill>
                  <a:schemeClr val="accent1"/>
                </a:solidFill>
                <a:latin typeface="微软雅黑" panose="020B0503020204020204" pitchFamily="34" charset="-122"/>
                <a:ea typeface="微软雅黑" panose="020B0503020204020204" pitchFamily="34" charset="-122"/>
              </a:rPr>
              <a:t>：</a:t>
            </a:r>
            <a:endParaRPr sz="2800" kern="0" dirty="0">
              <a:solidFill>
                <a:schemeClr val="accent1"/>
              </a:solidFill>
              <a:latin typeface="微软雅黑" panose="020B0503020204020204" pitchFamily="34" charset="-122"/>
              <a:ea typeface="微软雅黑" panose="020B0503020204020204" pitchFamily="34" charset="-122"/>
            </a:endParaRPr>
          </a:p>
          <a:p>
            <a:pPr lvl="0" algn="l" defTabSz="914400">
              <a:lnSpc>
                <a:spcPct val="120000"/>
              </a:lnSpc>
              <a:defRPr/>
            </a:pPr>
            <a:r>
              <a:rPr lang="en-US" sz="2000" kern="0" dirty="0">
                <a:solidFill>
                  <a:schemeClr val="accent1"/>
                </a:solidFill>
                <a:latin typeface="微软雅黑" panose="020B0503020204020204" pitchFamily="34" charset="-122"/>
                <a:ea typeface="微软雅黑" panose="020B0503020204020204" pitchFamily="34" charset="-122"/>
              </a:rPr>
              <a:t>	</a:t>
            </a:r>
            <a:r>
              <a:rPr lang="zh-CN" sz="2000" kern="0" dirty="0">
                <a:solidFill>
                  <a:schemeClr val="accent1"/>
                </a:solidFill>
                <a:latin typeface="微软雅黑" panose="020B0503020204020204" pitchFamily="34" charset="-122"/>
                <a:ea typeface="微软雅黑" panose="020B0503020204020204" pitchFamily="34" charset="-122"/>
              </a:rPr>
              <a:t>语句覆盖、路径覆盖</a:t>
            </a:r>
            <a:endParaRPr sz="2000" kern="0" dirty="0">
              <a:solidFill>
                <a:schemeClr val="accent1"/>
              </a:solidFill>
              <a:latin typeface="微软雅黑" panose="020B0503020204020204" pitchFamily="34" charset="-122"/>
              <a:ea typeface="微软雅黑" panose="020B0503020204020204" pitchFamily="34" charset="-122"/>
            </a:endParaRPr>
          </a:p>
          <a:p>
            <a:pPr lvl="0" algn="l" defTabSz="914400">
              <a:lnSpc>
                <a:spcPct val="120000"/>
              </a:lnSpc>
              <a:defRPr/>
            </a:pPr>
            <a:endParaRPr sz="2000" kern="0" dirty="0">
              <a:solidFill>
                <a:schemeClr val="accent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1"/>
          <a:stretch>
            <a:fillRect/>
          </a:stretch>
        </p:blipFill>
        <p:spPr>
          <a:xfrm>
            <a:off x="4109720" y="1580515"/>
            <a:ext cx="7893685" cy="4030980"/>
          </a:xfrm>
          <a:prstGeom prst="rect">
            <a:avLst/>
          </a:prstGeom>
        </p:spPr>
      </p:pic>
      <p:pic>
        <p:nvPicPr>
          <p:cNvPr id="16" name="图片 1"/>
          <p:cNvPicPr>
            <a:picLocks noChangeAspect="1"/>
          </p:cNvPicPr>
          <p:nvPr/>
        </p:nvPicPr>
        <p:blipFill>
          <a:blip r:embed="rId2"/>
          <a:stretch>
            <a:fillRect/>
          </a:stretch>
        </p:blipFill>
        <p:spPr>
          <a:xfrm>
            <a:off x="5784850" y="2953385"/>
            <a:ext cx="3486150" cy="16573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bldP spid="5"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89355" y="269240"/>
            <a:ext cx="3502660" cy="529590"/>
            <a:chOff x="1873" y="424"/>
            <a:chExt cx="2575" cy="834"/>
          </a:xfrm>
        </p:grpSpPr>
        <p:sp>
          <p:nvSpPr>
            <p:cNvPr id="24" name="矩形 23"/>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1984" y="535"/>
              <a:ext cx="2464" cy="723"/>
            </a:xfrm>
            <a:prstGeom prst="rect">
              <a:avLst/>
            </a:prstGeom>
          </p:spPr>
          <p:txBody>
            <a:bodyPr wrap="square" lIns="91400" tIns="45699" rIns="91400" bIns="45699">
              <a:spAutoFit/>
            </a:bodyPr>
            <a:p>
              <a:pPr lvl="0" defTabSz="914400">
                <a:defRPr/>
              </a:pPr>
              <a:r>
                <a:rPr lang="zh-CN" altLang="en-US" sz="2400" kern="0" dirty="0">
                  <a:solidFill>
                    <a:schemeClr val="accent1"/>
                  </a:solidFill>
                  <a:latin typeface="微软雅黑" panose="020B0503020204020204" pitchFamily="34" charset="-122"/>
                  <a:ea typeface="微软雅黑" panose="020B0503020204020204" pitchFamily="34" charset="-122"/>
                </a:rPr>
                <a:t>白盒测试</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grpSp>
      <p:sp>
        <p:nvSpPr>
          <p:cNvPr id="2" name="矩形 1"/>
          <p:cNvSpPr/>
          <p:nvPr/>
        </p:nvSpPr>
        <p:spPr>
          <a:xfrm>
            <a:off x="8388350" y="6050280"/>
            <a:ext cx="3406775"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测试细节以及黑盒测试</a:t>
            </a:r>
            <a:endParaRPr lang="zh-CN" altLang="en-US" sz="2000" kern="0" dirty="0">
              <a:solidFill>
                <a:schemeClr val="accent1"/>
              </a:solidFill>
              <a:latin typeface="微软雅黑" panose="020B0503020204020204" pitchFamily="34" charset="-122"/>
              <a:ea typeface="微软雅黑" panose="020B0503020204020204" pitchFamily="34" charset="-122"/>
            </a:endParaRPr>
          </a:p>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详情查看文件</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sp>
        <p:nvSpPr>
          <p:cNvPr id="5" name="矩形 4"/>
          <p:cNvSpPr/>
          <p:nvPr/>
        </p:nvSpPr>
        <p:spPr>
          <a:xfrm>
            <a:off x="407670" y="1811020"/>
            <a:ext cx="4422140" cy="3117850"/>
          </a:xfrm>
          <a:prstGeom prst="rect">
            <a:avLst/>
          </a:prstGeom>
        </p:spPr>
        <p:txBody>
          <a:bodyPr wrap="square" lIns="91400" tIns="45699" rIns="91400" bIns="45699">
            <a:spAutoFit/>
          </a:bodyPr>
          <a:p>
            <a:pPr lvl="0" algn="l" defTabSz="914400">
              <a:lnSpc>
                <a:spcPct val="120000"/>
              </a:lnSpc>
              <a:defRPr/>
            </a:pPr>
            <a:r>
              <a:rPr lang="zh-CN" sz="2800" kern="0" dirty="0">
                <a:solidFill>
                  <a:schemeClr val="accent1"/>
                </a:solidFill>
                <a:latin typeface="微软雅黑" panose="020B0503020204020204" pitchFamily="34" charset="-122"/>
                <a:ea typeface="微软雅黑" panose="020B0503020204020204" pitchFamily="34" charset="-122"/>
              </a:rPr>
              <a:t>工具</a:t>
            </a:r>
            <a:r>
              <a:rPr sz="2800" kern="0" dirty="0">
                <a:solidFill>
                  <a:schemeClr val="accent1"/>
                </a:solidFill>
                <a:latin typeface="微软雅黑" panose="020B0503020204020204" pitchFamily="34" charset="-122"/>
                <a:ea typeface="微软雅黑" panose="020B0503020204020204" pitchFamily="34" charset="-122"/>
              </a:rPr>
              <a:t>：</a:t>
            </a:r>
            <a:endParaRPr sz="2800" kern="0" dirty="0">
              <a:solidFill>
                <a:schemeClr val="accent1"/>
              </a:solidFill>
              <a:latin typeface="微软雅黑" panose="020B0503020204020204" pitchFamily="34" charset="-122"/>
              <a:ea typeface="微软雅黑" panose="020B0503020204020204" pitchFamily="34" charset="-122"/>
            </a:endParaRPr>
          </a:p>
          <a:p>
            <a:pPr lvl="0" algn="l" defTabSz="914400">
              <a:lnSpc>
                <a:spcPct val="120000"/>
              </a:lnSpc>
              <a:defRPr/>
            </a:pPr>
            <a:r>
              <a:rPr lang="en-US" sz="2000" kern="0" dirty="0">
                <a:solidFill>
                  <a:schemeClr val="accent1"/>
                </a:solidFill>
                <a:latin typeface="微软雅黑" panose="020B0503020204020204" pitchFamily="34" charset="-122"/>
                <a:ea typeface="微软雅黑" panose="020B0503020204020204" pitchFamily="34" charset="-122"/>
              </a:rPr>
              <a:t>	Postman</a:t>
            </a:r>
            <a:endParaRPr sz="2000" kern="0" dirty="0">
              <a:solidFill>
                <a:schemeClr val="accent1"/>
              </a:solidFill>
              <a:latin typeface="微软雅黑" panose="020B0503020204020204" pitchFamily="34" charset="-122"/>
              <a:ea typeface="微软雅黑" panose="020B0503020204020204" pitchFamily="34" charset="-122"/>
            </a:endParaRPr>
          </a:p>
          <a:p>
            <a:pPr lvl="0" algn="l" defTabSz="914400">
              <a:lnSpc>
                <a:spcPct val="120000"/>
              </a:lnSpc>
              <a:defRPr/>
            </a:pPr>
            <a:r>
              <a:rPr lang="zh-CN" sz="2800" kern="0" dirty="0">
                <a:solidFill>
                  <a:schemeClr val="accent1"/>
                </a:solidFill>
                <a:latin typeface="微软雅黑" panose="020B0503020204020204" pitchFamily="34" charset="-122"/>
                <a:ea typeface="微软雅黑" panose="020B0503020204020204" pitchFamily="34" charset="-122"/>
              </a:rPr>
              <a:t>测试环境</a:t>
            </a:r>
            <a:r>
              <a:rPr sz="2800" kern="0" dirty="0">
                <a:solidFill>
                  <a:schemeClr val="accent1"/>
                </a:solidFill>
                <a:latin typeface="微软雅黑" panose="020B0503020204020204" pitchFamily="34" charset="-122"/>
                <a:ea typeface="微软雅黑" panose="020B0503020204020204" pitchFamily="34" charset="-122"/>
              </a:rPr>
              <a:t>：</a:t>
            </a:r>
            <a:endParaRPr sz="2800" kern="0" dirty="0">
              <a:solidFill>
                <a:schemeClr val="accent1"/>
              </a:solidFill>
              <a:latin typeface="微软雅黑" panose="020B0503020204020204" pitchFamily="34" charset="-122"/>
              <a:ea typeface="微软雅黑" panose="020B0503020204020204" pitchFamily="34" charset="-122"/>
            </a:endParaRPr>
          </a:p>
          <a:p>
            <a:pPr lvl="0" algn="l" defTabSz="914400">
              <a:lnSpc>
                <a:spcPct val="120000"/>
              </a:lnSpc>
              <a:defRPr/>
            </a:pPr>
            <a:r>
              <a:rPr lang="en-US" sz="2000" kern="0" dirty="0">
                <a:solidFill>
                  <a:schemeClr val="accent1"/>
                </a:solidFill>
                <a:latin typeface="微软雅黑" panose="020B0503020204020204" pitchFamily="34" charset="-122"/>
                <a:ea typeface="微软雅黑" panose="020B0503020204020204" pitchFamily="34" charset="-122"/>
              </a:rPr>
              <a:t>	IDEA</a:t>
            </a:r>
            <a:endParaRPr lang="en-US" sz="2000" kern="0" dirty="0">
              <a:solidFill>
                <a:schemeClr val="accent1"/>
              </a:solidFill>
              <a:latin typeface="微软雅黑" panose="020B0503020204020204" pitchFamily="34" charset="-122"/>
              <a:ea typeface="微软雅黑" panose="020B0503020204020204" pitchFamily="34" charset="-122"/>
            </a:endParaRPr>
          </a:p>
          <a:p>
            <a:pPr lvl="0" algn="l" defTabSz="914400">
              <a:lnSpc>
                <a:spcPct val="120000"/>
              </a:lnSpc>
              <a:defRPr/>
            </a:pPr>
            <a:r>
              <a:rPr lang="en-US" sz="2000" kern="0" dirty="0">
                <a:solidFill>
                  <a:schemeClr val="accent1"/>
                </a:solidFill>
                <a:latin typeface="微软雅黑" panose="020B0503020204020204" pitchFamily="34" charset="-122"/>
                <a:ea typeface="微软雅黑" panose="020B0503020204020204" pitchFamily="34" charset="-122"/>
              </a:rPr>
              <a:t>	</a:t>
            </a:r>
            <a:r>
              <a:rPr lang="zh-CN" altLang="en-US" sz="2000" kern="0" dirty="0">
                <a:solidFill>
                  <a:schemeClr val="accent1"/>
                </a:solidFill>
                <a:latin typeface="微软雅黑" panose="020B0503020204020204" pitchFamily="34" charset="-122"/>
                <a:ea typeface="微软雅黑" panose="020B0503020204020204" pitchFamily="34" charset="-122"/>
              </a:rPr>
              <a:t>微信开发者工具</a:t>
            </a:r>
            <a:endParaRPr lang="en-US" sz="2000" kern="0" dirty="0">
              <a:solidFill>
                <a:schemeClr val="accent1"/>
              </a:solidFill>
              <a:latin typeface="微软雅黑" panose="020B0503020204020204" pitchFamily="34" charset="-122"/>
              <a:ea typeface="微软雅黑" panose="020B0503020204020204" pitchFamily="34" charset="-122"/>
            </a:endParaRPr>
          </a:p>
          <a:p>
            <a:pPr lvl="0" algn="l" defTabSz="914400">
              <a:lnSpc>
                <a:spcPct val="120000"/>
              </a:lnSpc>
              <a:defRPr/>
            </a:pPr>
            <a:r>
              <a:rPr lang="zh-CN" sz="2800" kern="0" dirty="0">
                <a:solidFill>
                  <a:schemeClr val="accent1"/>
                </a:solidFill>
                <a:latin typeface="微软雅黑" panose="020B0503020204020204" pitchFamily="34" charset="-122"/>
                <a:ea typeface="微软雅黑" panose="020B0503020204020204" pitchFamily="34" charset="-122"/>
              </a:rPr>
              <a:t>设计原则</a:t>
            </a:r>
            <a:r>
              <a:rPr sz="2800" kern="0" dirty="0">
                <a:solidFill>
                  <a:schemeClr val="accent1"/>
                </a:solidFill>
                <a:latin typeface="微软雅黑" panose="020B0503020204020204" pitchFamily="34" charset="-122"/>
                <a:ea typeface="微软雅黑" panose="020B0503020204020204" pitchFamily="34" charset="-122"/>
              </a:rPr>
              <a:t>：</a:t>
            </a:r>
            <a:endParaRPr sz="2800" kern="0" dirty="0">
              <a:solidFill>
                <a:schemeClr val="accent1"/>
              </a:solidFill>
              <a:latin typeface="微软雅黑" panose="020B0503020204020204" pitchFamily="34" charset="-122"/>
              <a:ea typeface="微软雅黑" panose="020B0503020204020204" pitchFamily="34" charset="-122"/>
            </a:endParaRPr>
          </a:p>
          <a:p>
            <a:pPr lvl="0" algn="l" defTabSz="914400">
              <a:lnSpc>
                <a:spcPct val="120000"/>
              </a:lnSpc>
              <a:defRPr/>
            </a:pPr>
            <a:r>
              <a:rPr lang="en-US" sz="2000" kern="0" dirty="0">
                <a:solidFill>
                  <a:schemeClr val="accent1"/>
                </a:solidFill>
                <a:latin typeface="微软雅黑" panose="020B0503020204020204" pitchFamily="34" charset="-122"/>
                <a:ea typeface="微软雅黑" panose="020B0503020204020204" pitchFamily="34" charset="-122"/>
              </a:rPr>
              <a:t>	</a:t>
            </a:r>
            <a:r>
              <a:rPr lang="zh-CN" sz="2000" kern="0" dirty="0">
                <a:solidFill>
                  <a:schemeClr val="accent1"/>
                </a:solidFill>
                <a:latin typeface="微软雅黑" panose="020B0503020204020204" pitchFamily="34" charset="-122"/>
                <a:ea typeface="微软雅黑" panose="020B0503020204020204" pitchFamily="34" charset="-122"/>
              </a:rPr>
              <a:t>基本路径测试</a:t>
            </a:r>
            <a:endParaRPr lang="zh-CN" sz="2000" kern="0" dirty="0">
              <a:solidFill>
                <a:schemeClr val="accent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3616325" y="908685"/>
            <a:ext cx="8345170" cy="4922520"/>
          </a:xfrm>
          <a:prstGeom prst="rect">
            <a:avLst/>
          </a:prstGeom>
        </p:spPr>
      </p:pic>
      <p:pic>
        <p:nvPicPr>
          <p:cNvPr id="7" name="图片 6"/>
          <p:cNvPicPr>
            <a:picLocks noChangeAspect="1"/>
          </p:cNvPicPr>
          <p:nvPr/>
        </p:nvPicPr>
        <p:blipFill>
          <a:blip r:embed="rId2"/>
          <a:stretch>
            <a:fillRect/>
          </a:stretch>
        </p:blipFill>
        <p:spPr>
          <a:xfrm>
            <a:off x="3355340" y="1684020"/>
            <a:ext cx="8606155" cy="3489960"/>
          </a:xfrm>
          <a:prstGeom prst="rect">
            <a:avLst/>
          </a:prstGeom>
        </p:spPr>
      </p:pic>
      <p:pic>
        <p:nvPicPr>
          <p:cNvPr id="8" name="图片 7"/>
          <p:cNvPicPr>
            <a:picLocks noChangeAspect="1"/>
          </p:cNvPicPr>
          <p:nvPr/>
        </p:nvPicPr>
        <p:blipFill>
          <a:blip r:embed="rId3"/>
          <a:stretch>
            <a:fillRect/>
          </a:stretch>
        </p:blipFill>
        <p:spPr>
          <a:xfrm>
            <a:off x="3474085" y="941705"/>
            <a:ext cx="8487410" cy="49155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bldP spid="5"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89355" y="269240"/>
            <a:ext cx="3502660" cy="529590"/>
            <a:chOff x="1873" y="424"/>
            <a:chExt cx="2575" cy="834"/>
          </a:xfrm>
        </p:grpSpPr>
        <p:sp>
          <p:nvSpPr>
            <p:cNvPr id="24" name="矩形 23"/>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1984" y="535"/>
              <a:ext cx="2464" cy="723"/>
            </a:xfrm>
            <a:prstGeom prst="rect">
              <a:avLst/>
            </a:prstGeom>
          </p:spPr>
          <p:txBody>
            <a:bodyPr wrap="square" lIns="91400" tIns="45699" rIns="91400" bIns="45699">
              <a:spAutoFit/>
            </a:bodyPr>
            <a:p>
              <a:pPr lvl="0" defTabSz="914400">
                <a:defRPr/>
              </a:pPr>
              <a:r>
                <a:rPr lang="zh-CN" altLang="en-US" sz="2400" kern="0" dirty="0">
                  <a:solidFill>
                    <a:schemeClr val="accent1"/>
                  </a:solidFill>
                  <a:latin typeface="微软雅黑" panose="020B0503020204020204" pitchFamily="34" charset="-122"/>
                  <a:ea typeface="微软雅黑" panose="020B0503020204020204" pitchFamily="34" charset="-122"/>
                </a:rPr>
                <a:t>集成测试</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grpSp>
      <p:sp>
        <p:nvSpPr>
          <p:cNvPr id="2" name="矩形 1"/>
          <p:cNvSpPr/>
          <p:nvPr/>
        </p:nvSpPr>
        <p:spPr>
          <a:xfrm>
            <a:off x="9888855" y="6050280"/>
            <a:ext cx="1906270"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详情查看文件</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sp>
        <p:nvSpPr>
          <p:cNvPr id="5" name="矩形 4"/>
          <p:cNvSpPr/>
          <p:nvPr/>
        </p:nvSpPr>
        <p:spPr>
          <a:xfrm>
            <a:off x="2212975" y="1680845"/>
            <a:ext cx="7766050" cy="3486785"/>
          </a:xfrm>
          <a:prstGeom prst="rect">
            <a:avLst/>
          </a:prstGeom>
        </p:spPr>
        <p:txBody>
          <a:bodyPr wrap="square" lIns="91400" tIns="45699" rIns="91400" bIns="45699">
            <a:spAutoFit/>
          </a:bodyPr>
          <a:p>
            <a:pPr lvl="0" algn="l" defTabSz="914400">
              <a:lnSpc>
                <a:spcPct val="120000"/>
              </a:lnSpc>
              <a:defRPr/>
            </a:pPr>
            <a:r>
              <a:rPr lang="zh-CN" sz="2800" kern="0" dirty="0">
                <a:solidFill>
                  <a:schemeClr val="accent1"/>
                </a:solidFill>
                <a:latin typeface="微软雅黑" panose="020B0503020204020204" pitchFamily="34" charset="-122"/>
                <a:ea typeface="微软雅黑" panose="020B0503020204020204" pitchFamily="34" charset="-122"/>
              </a:rPr>
              <a:t>工具</a:t>
            </a:r>
            <a:r>
              <a:rPr sz="2800" kern="0" dirty="0">
                <a:solidFill>
                  <a:schemeClr val="accent1"/>
                </a:solidFill>
                <a:latin typeface="微软雅黑" panose="020B0503020204020204" pitchFamily="34" charset="-122"/>
                <a:ea typeface="微软雅黑" panose="020B0503020204020204" pitchFamily="34" charset="-122"/>
              </a:rPr>
              <a:t>：</a:t>
            </a:r>
            <a:endParaRPr sz="2800" kern="0" dirty="0">
              <a:solidFill>
                <a:schemeClr val="accent1"/>
              </a:solidFill>
              <a:latin typeface="微软雅黑" panose="020B0503020204020204" pitchFamily="34" charset="-122"/>
              <a:ea typeface="微软雅黑" panose="020B0503020204020204" pitchFamily="34" charset="-122"/>
            </a:endParaRPr>
          </a:p>
          <a:p>
            <a:pPr lvl="0" algn="l" defTabSz="914400">
              <a:lnSpc>
                <a:spcPct val="120000"/>
              </a:lnSpc>
              <a:defRPr/>
            </a:pPr>
            <a:r>
              <a:rPr lang="en-US" sz="2000" kern="0" dirty="0">
                <a:solidFill>
                  <a:schemeClr val="accent1"/>
                </a:solidFill>
                <a:latin typeface="微软雅黑" panose="020B0503020204020204" pitchFamily="34" charset="-122"/>
                <a:ea typeface="微软雅黑" panose="020B0503020204020204" pitchFamily="34" charset="-122"/>
              </a:rPr>
              <a:t>	Junit4</a:t>
            </a:r>
            <a:r>
              <a:rPr lang="zh-CN" altLang="en-US" sz="2000" kern="0" dirty="0">
                <a:solidFill>
                  <a:schemeClr val="accent1"/>
                </a:solidFill>
                <a:latin typeface="微软雅黑" panose="020B0503020204020204" pitchFamily="34" charset="-122"/>
                <a:ea typeface="微软雅黑" panose="020B0503020204020204" pitchFamily="34" charset="-122"/>
              </a:rPr>
              <a:t>，</a:t>
            </a:r>
            <a:r>
              <a:rPr lang="en-US" altLang="zh-CN" sz="2000" kern="0" dirty="0">
                <a:solidFill>
                  <a:schemeClr val="accent1"/>
                </a:solidFill>
                <a:latin typeface="微软雅黑" panose="020B0503020204020204" pitchFamily="34" charset="-122"/>
                <a:ea typeface="微软雅黑" panose="020B0503020204020204" pitchFamily="34" charset="-122"/>
              </a:rPr>
              <a:t>Mock</a:t>
            </a:r>
            <a:endParaRPr sz="2000" kern="0" dirty="0">
              <a:solidFill>
                <a:schemeClr val="accent1"/>
              </a:solidFill>
              <a:latin typeface="微软雅黑" panose="020B0503020204020204" pitchFamily="34" charset="-122"/>
              <a:ea typeface="微软雅黑" panose="020B0503020204020204" pitchFamily="34" charset="-122"/>
            </a:endParaRPr>
          </a:p>
          <a:p>
            <a:pPr lvl="0" algn="l" defTabSz="914400">
              <a:lnSpc>
                <a:spcPct val="120000"/>
              </a:lnSpc>
              <a:defRPr/>
            </a:pPr>
            <a:r>
              <a:rPr lang="zh-CN" sz="2800" kern="0" dirty="0">
                <a:solidFill>
                  <a:schemeClr val="accent1"/>
                </a:solidFill>
                <a:latin typeface="微软雅黑" panose="020B0503020204020204" pitchFamily="34" charset="-122"/>
                <a:ea typeface="微软雅黑" panose="020B0503020204020204" pitchFamily="34" charset="-122"/>
              </a:rPr>
              <a:t>测试环境</a:t>
            </a:r>
            <a:r>
              <a:rPr sz="2800" kern="0" dirty="0">
                <a:solidFill>
                  <a:schemeClr val="accent1"/>
                </a:solidFill>
                <a:latin typeface="微软雅黑" panose="020B0503020204020204" pitchFamily="34" charset="-122"/>
                <a:ea typeface="微软雅黑" panose="020B0503020204020204" pitchFamily="34" charset="-122"/>
              </a:rPr>
              <a:t>：</a:t>
            </a:r>
            <a:endParaRPr sz="2800" kern="0" dirty="0">
              <a:solidFill>
                <a:schemeClr val="accent1"/>
              </a:solidFill>
              <a:latin typeface="微软雅黑" panose="020B0503020204020204" pitchFamily="34" charset="-122"/>
              <a:ea typeface="微软雅黑" panose="020B0503020204020204" pitchFamily="34" charset="-122"/>
            </a:endParaRPr>
          </a:p>
          <a:p>
            <a:pPr lvl="0" algn="l" defTabSz="914400">
              <a:lnSpc>
                <a:spcPct val="120000"/>
              </a:lnSpc>
              <a:defRPr/>
            </a:pPr>
            <a:r>
              <a:rPr lang="en-US" sz="2000" kern="0" dirty="0">
                <a:solidFill>
                  <a:schemeClr val="accent1"/>
                </a:solidFill>
                <a:latin typeface="微软雅黑" panose="020B0503020204020204" pitchFamily="34" charset="-122"/>
                <a:ea typeface="微软雅黑" panose="020B0503020204020204" pitchFamily="34" charset="-122"/>
              </a:rPr>
              <a:t>	IDEA</a:t>
            </a:r>
            <a:endParaRPr lang="en-US" sz="2000" kern="0" dirty="0">
              <a:solidFill>
                <a:schemeClr val="accent1"/>
              </a:solidFill>
              <a:latin typeface="微软雅黑" panose="020B0503020204020204" pitchFamily="34" charset="-122"/>
              <a:ea typeface="微软雅黑" panose="020B0503020204020204" pitchFamily="34" charset="-122"/>
            </a:endParaRPr>
          </a:p>
          <a:p>
            <a:pPr lvl="0" algn="l" defTabSz="914400">
              <a:lnSpc>
                <a:spcPct val="120000"/>
              </a:lnSpc>
              <a:defRPr/>
            </a:pPr>
            <a:r>
              <a:rPr lang="zh-CN" sz="2800" kern="0" dirty="0">
                <a:solidFill>
                  <a:schemeClr val="accent1"/>
                </a:solidFill>
                <a:latin typeface="微软雅黑" panose="020B0503020204020204" pitchFamily="34" charset="-122"/>
                <a:ea typeface="微软雅黑" panose="020B0503020204020204" pitchFamily="34" charset="-122"/>
              </a:rPr>
              <a:t>设计原则</a:t>
            </a:r>
            <a:r>
              <a:rPr sz="2800" kern="0" dirty="0">
                <a:solidFill>
                  <a:schemeClr val="accent1"/>
                </a:solidFill>
                <a:latin typeface="微软雅黑" panose="020B0503020204020204" pitchFamily="34" charset="-122"/>
                <a:ea typeface="微软雅黑" panose="020B0503020204020204" pitchFamily="34" charset="-122"/>
              </a:rPr>
              <a:t>：</a:t>
            </a:r>
            <a:endParaRPr sz="2800" kern="0" dirty="0">
              <a:solidFill>
                <a:schemeClr val="accent1"/>
              </a:solidFill>
              <a:latin typeface="微软雅黑" panose="020B0503020204020204" pitchFamily="34" charset="-122"/>
              <a:ea typeface="微软雅黑" panose="020B0503020204020204" pitchFamily="34" charset="-122"/>
            </a:endParaRPr>
          </a:p>
          <a:p>
            <a:pPr lvl="0" algn="l" defTabSz="914400">
              <a:lnSpc>
                <a:spcPct val="120000"/>
              </a:lnSpc>
              <a:defRPr/>
            </a:pPr>
            <a:r>
              <a:rPr lang="en-US" sz="2000" kern="0" dirty="0">
                <a:solidFill>
                  <a:schemeClr val="accent1"/>
                </a:solidFill>
                <a:latin typeface="微软雅黑" panose="020B0503020204020204" pitchFamily="34" charset="-122"/>
                <a:ea typeface="微软雅黑" panose="020B0503020204020204" pitchFamily="34" charset="-122"/>
              </a:rPr>
              <a:t>	</a:t>
            </a:r>
            <a:r>
              <a:rPr lang="zh-CN" sz="2000" kern="0" dirty="0">
                <a:solidFill>
                  <a:schemeClr val="accent1"/>
                </a:solidFill>
                <a:latin typeface="微软雅黑" panose="020B0503020204020204" pitchFamily="34" charset="-122"/>
                <a:ea typeface="微软雅黑" panose="020B0503020204020204" pitchFamily="34" charset="-122"/>
              </a:rPr>
              <a:t>由于本项目结构的特殊性，我们并没有采用当今统一的服务架构，所以无法使用正常的方法对单元测试和集成测试进行区分。本项目的单元测试和集成测试将整合在一起，在一个类里执行。</a:t>
            </a:r>
            <a:endParaRPr lang="zh-CN" sz="2000" kern="0" dirty="0">
              <a:solidFill>
                <a:schemeClr val="accent1"/>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1581150" y="798830"/>
            <a:ext cx="7750175" cy="5686425"/>
          </a:xfrm>
          <a:prstGeom prst="rect">
            <a:avLst/>
          </a:prstGeom>
        </p:spPr>
      </p:pic>
      <p:pic>
        <p:nvPicPr>
          <p:cNvPr id="8" name="图片 7"/>
          <p:cNvPicPr>
            <a:picLocks noChangeAspect="1"/>
          </p:cNvPicPr>
          <p:nvPr/>
        </p:nvPicPr>
        <p:blipFill>
          <a:blip r:embed="rId2"/>
          <a:stretch>
            <a:fillRect/>
          </a:stretch>
        </p:blipFill>
        <p:spPr>
          <a:xfrm>
            <a:off x="2727960" y="480060"/>
            <a:ext cx="7251065" cy="6108065"/>
          </a:xfrm>
          <a:prstGeom prst="rect">
            <a:avLst/>
          </a:prstGeom>
        </p:spPr>
      </p:pic>
      <p:pic>
        <p:nvPicPr>
          <p:cNvPr id="9" name="图片 1"/>
          <p:cNvPicPr>
            <a:picLocks noChangeAspect="1"/>
          </p:cNvPicPr>
          <p:nvPr/>
        </p:nvPicPr>
        <p:blipFill>
          <a:blip r:embed="rId3"/>
          <a:stretch>
            <a:fillRect/>
          </a:stretch>
        </p:blipFill>
        <p:spPr>
          <a:xfrm>
            <a:off x="3733800" y="2519045"/>
            <a:ext cx="4723765" cy="224599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bldP spid="5"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189355" y="269240"/>
            <a:ext cx="2842895" cy="529590"/>
            <a:chOff x="1873" y="424"/>
            <a:chExt cx="4477"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2" name="矩形 61"/>
            <p:cNvSpPr/>
            <p:nvPr/>
          </p:nvSpPr>
          <p:spPr>
            <a:xfrm>
              <a:off x="1984" y="535"/>
              <a:ext cx="4366" cy="723"/>
            </a:xfrm>
            <a:prstGeom prst="rect">
              <a:avLst/>
            </a:prstGeom>
          </p:spPr>
          <p:txBody>
            <a:bodyPr wrap="square" lIns="91400" tIns="45699" rIns="91400" bIns="45699">
              <a:spAutoFit/>
            </a:bodyPr>
            <a:p>
              <a:pPr lvl="0" defTabSz="914400">
                <a:defRPr/>
              </a:pPr>
              <a:r>
                <a:rPr lang="zh-CN" altLang="en-US" sz="2400" dirty="0">
                  <a:solidFill>
                    <a:schemeClr val="accent1"/>
                  </a:solidFill>
                  <a:latin typeface="微软雅黑" panose="020B0503020204020204" pitchFamily="34" charset="-122"/>
                  <a:ea typeface="微软雅黑" panose="020B0503020204020204" pitchFamily="34" charset="-122"/>
                  <a:sym typeface="+mn-ea"/>
                </a:rPr>
                <a:t>可行性分析报告</a:t>
              </a:r>
              <a:endParaRPr lang="en-US" alt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25" name="矩形 24"/>
          <p:cNvSpPr/>
          <p:nvPr/>
        </p:nvSpPr>
        <p:spPr>
          <a:xfrm>
            <a:off x="668655" y="1332865"/>
            <a:ext cx="3803650" cy="520700"/>
          </a:xfrm>
          <a:prstGeom prst="rect">
            <a:avLst/>
          </a:prstGeom>
        </p:spPr>
        <p:txBody>
          <a:bodyPr wrap="square" lIns="91400" tIns="45699" rIns="91400" bIns="45699">
            <a:spAutoFit/>
          </a:bodyPr>
          <a:p>
            <a:pPr lvl="0" algn="l" defTabSz="914400">
              <a:defRPr/>
            </a:pPr>
            <a:r>
              <a:rPr lang="en-GB" altLang="zh-CN" sz="2800" kern="0" dirty="0">
                <a:solidFill>
                  <a:schemeClr val="accent1"/>
                </a:solidFill>
                <a:latin typeface="微软雅黑" panose="020B0503020204020204" pitchFamily="34" charset="-122"/>
                <a:ea typeface="微软雅黑" panose="020B0503020204020204" pitchFamily="34" charset="-122"/>
              </a:rPr>
              <a:t>SWOT</a:t>
            </a:r>
            <a:r>
              <a:rPr lang="zh-CN" altLang="zh-CN" sz="2800" kern="0" dirty="0">
                <a:solidFill>
                  <a:schemeClr val="accent1"/>
                </a:solidFill>
                <a:latin typeface="微软雅黑" panose="020B0503020204020204" pitchFamily="34" charset="-122"/>
                <a:ea typeface="微软雅黑" panose="020B0503020204020204" pitchFamily="34" charset="-122"/>
              </a:rPr>
              <a:t>分析</a:t>
            </a:r>
            <a:endParaRPr lang="zh-CN" altLang="zh-CN" sz="2800" kern="0" dirty="0">
              <a:solidFill>
                <a:schemeClr val="accent1"/>
              </a:solidFill>
              <a:latin typeface="微软雅黑" panose="020B0503020204020204" pitchFamily="34" charset="-122"/>
              <a:ea typeface="微软雅黑" panose="020B0503020204020204" pitchFamily="34" charset="-122"/>
            </a:endParaRPr>
          </a:p>
        </p:txBody>
      </p:sp>
      <p:sp>
        <p:nvSpPr>
          <p:cNvPr id="4" name="矩形 3"/>
          <p:cNvSpPr/>
          <p:nvPr/>
        </p:nvSpPr>
        <p:spPr>
          <a:xfrm>
            <a:off x="9878695" y="6050280"/>
            <a:ext cx="1906270"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详情查看文件</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77495" y="2112010"/>
            <a:ext cx="5080000" cy="275590"/>
          </a:xfrm>
          <a:prstGeom prst="rect">
            <a:avLst/>
          </a:prstGeom>
          <a:noFill/>
          <a:ln w="9525">
            <a:noFill/>
          </a:ln>
        </p:spPr>
        <p:txBody>
          <a:bodyPr>
            <a:spAutoFit/>
          </a:bodyPr>
          <a:p>
            <a:pPr marL="457200" indent="-457200"/>
            <a:r>
              <a:rPr lang="zh-CN" sz="1200" b="0">
                <a:solidFill>
                  <a:schemeClr val="accent1"/>
                </a:solidFill>
                <a:ea typeface="宋体" panose="02010600030101010101" pitchFamily="2" charset="-122"/>
              </a:rPr>
              <a:t>（1）</a:t>
            </a:r>
            <a:r>
              <a:rPr lang="en-US" sz="1200" b="0">
                <a:solidFill>
                  <a:schemeClr val="accent1"/>
                </a:solidFill>
                <a:latin typeface="宋体" panose="02010600030101010101" pitchFamily="2" charset="-122"/>
              </a:rPr>
              <a:t> </a:t>
            </a:r>
            <a:r>
              <a:rPr lang="zh-CN" sz="1200" b="0">
                <a:solidFill>
                  <a:schemeClr val="accent1"/>
                </a:solidFill>
                <a:ea typeface="宋体" panose="02010600030101010101" pitchFamily="2" charset="-122"/>
              </a:rPr>
              <a:t>移动端</a:t>
            </a:r>
            <a:r>
              <a:rPr lang="en-US" sz="1200" b="0">
                <a:solidFill>
                  <a:schemeClr val="accent1"/>
                </a:solidFill>
                <a:latin typeface="宋体" panose="02010600030101010101" pitchFamily="2" charset="-122"/>
                <a:cs typeface="Times New Roman" panose="02020603050405020304" pitchFamily="18" charset="0"/>
              </a:rPr>
              <a:t>App</a:t>
            </a:r>
            <a:endParaRPr lang="en-US" altLang="en-US" sz="1200" b="0">
              <a:solidFill>
                <a:schemeClr val="accent1"/>
              </a:solidFill>
              <a:latin typeface="宋体" panose="02010600030101010101" pitchFamily="2" charset="-122"/>
              <a:cs typeface="Times New Roman" panose="02020603050405020304" pitchFamily="18" charset="0"/>
            </a:endParaRPr>
          </a:p>
        </p:txBody>
      </p:sp>
      <p:graphicFrame>
        <p:nvGraphicFramePr>
          <p:cNvPr id="10" name="表格 9"/>
          <p:cNvGraphicFramePr/>
          <p:nvPr>
            <p:custDataLst>
              <p:tags r:id="rId1"/>
            </p:custDataLst>
          </p:nvPr>
        </p:nvGraphicFramePr>
        <p:xfrm>
          <a:off x="277495" y="2387600"/>
          <a:ext cx="5412105" cy="2514600"/>
        </p:xfrm>
        <a:graphic>
          <a:graphicData uri="http://schemas.openxmlformats.org/drawingml/2006/table">
            <a:tbl>
              <a:tblPr firstRow="1" bandRow="1">
                <a:tableStyleId>{69CF1AB2-1976-4502-BF36-3FF5EA218861}</a:tableStyleId>
              </a:tblPr>
              <a:tblGrid>
                <a:gridCol w="2705100"/>
                <a:gridCol w="2707005"/>
              </a:tblGrid>
              <a:tr h="1270000">
                <a:tc>
                  <a:txBody>
                    <a:bodyPr/>
                    <a:p>
                      <a:pPr indent="0">
                        <a:buNone/>
                      </a:pPr>
                      <a:r>
                        <a:rPr lang="en-US" sz="1200">
                          <a:solidFill>
                            <a:schemeClr val="accent1"/>
                          </a:solidFill>
                        </a:rPr>
                        <a:t> Strengths / 优势：a.可随时启用，在线服务高b.可实现功能多，运行速度快c.下载一次即可重复使用 </a:t>
                      </a:r>
                      <a:endParaRPr lang="en-US" altLang="en-US" sz="1200">
                        <a:solidFill>
                          <a:schemeClr val="accent1"/>
                        </a:solidFill>
                      </a:endParaRPr>
                    </a:p>
                  </a:txBody>
                  <a:tcPr marL="68580" marR="68580" marT="0" marB="0" vert="horz" anchor="t" anchorCtr="0"/>
                </a:tc>
                <a:tc>
                  <a:txBody>
                    <a:bodyPr/>
                    <a:p>
                      <a:pPr indent="0">
                        <a:buNone/>
                      </a:pPr>
                      <a:r>
                        <a:rPr lang="en-US" sz="1200">
                          <a:solidFill>
                            <a:schemeClr val="accent1"/>
                          </a:solidFill>
                        </a:rPr>
                        <a:t> Weaknesses / 缺陷：a.需要从应用市场下载b.要满足两个系统c.版本要不定期更新，开发周期长，维护成本高</a:t>
                      </a:r>
                      <a:endParaRPr lang="en-US" altLang="en-US" sz="1200">
                        <a:solidFill>
                          <a:schemeClr val="accent1"/>
                        </a:solidFill>
                      </a:endParaRPr>
                    </a:p>
                  </a:txBody>
                  <a:tcPr marL="68580" marR="68580" marT="0" marB="0" vert="horz" anchor="t" anchorCtr="0"/>
                </a:tc>
              </a:tr>
              <a:tr h="1244600">
                <a:tc>
                  <a:txBody>
                    <a:bodyPr/>
                    <a:p>
                      <a:pPr indent="0">
                        <a:buNone/>
                      </a:pPr>
                      <a:r>
                        <a:rPr lang="en-US" sz="1200">
                          <a:solidFill>
                            <a:schemeClr val="accent1"/>
                          </a:solidFill>
                        </a:rPr>
                        <a:t> Opportunities / 机会：a.智能手机用户基数大b.移动应用发展趋势良好c.移动应用开发准入门槛低</a:t>
                      </a:r>
                      <a:endParaRPr lang="en-US" altLang="en-US" sz="1200">
                        <a:solidFill>
                          <a:schemeClr val="accent1"/>
                        </a:solidFill>
                      </a:endParaRPr>
                    </a:p>
                  </a:txBody>
                  <a:tcPr marL="68580" marR="68580" marT="0" marB="0" vert="horz" anchor="t" anchorCtr="0"/>
                </a:tc>
                <a:tc>
                  <a:txBody>
                    <a:bodyPr/>
                    <a:p>
                      <a:pPr indent="0">
                        <a:buNone/>
                      </a:pPr>
                      <a:r>
                        <a:rPr lang="en-US" sz="1000">
                          <a:solidFill>
                            <a:schemeClr val="accent1"/>
                          </a:solidFill>
                        </a:rPr>
                        <a:t> </a:t>
                      </a:r>
                      <a:r>
                        <a:rPr lang="en-US" sz="1200">
                          <a:solidFill>
                            <a:schemeClr val="accent1"/>
                          </a:solidFill>
                        </a:rPr>
                        <a:t>Threats / 挑战：a.饱和市场下需要创新b.需要满足客户的不同需求c.要看清市场方向，抓住市场机遇</a:t>
                      </a:r>
                      <a:r>
                        <a:rPr lang="en-US" sz="1000">
                          <a:solidFill>
                            <a:schemeClr val="accent1"/>
                          </a:solidFill>
                        </a:rPr>
                        <a:t> </a:t>
                      </a:r>
                      <a:endParaRPr lang="en-US" altLang="en-US" sz="1000">
                        <a:solidFill>
                          <a:schemeClr val="accent1"/>
                        </a:solidFill>
                      </a:endParaRPr>
                    </a:p>
                  </a:txBody>
                  <a:tcPr marL="68580" marR="68580" marT="0" marB="0" vert="horz" anchor="t" anchorCtr="0"/>
                </a:tc>
              </a:tr>
            </a:tbl>
          </a:graphicData>
        </a:graphic>
      </p:graphicFrame>
      <p:sp>
        <p:nvSpPr>
          <p:cNvPr id="11" name="文本框 10"/>
          <p:cNvSpPr txBox="1"/>
          <p:nvPr/>
        </p:nvSpPr>
        <p:spPr>
          <a:xfrm>
            <a:off x="6297295" y="1742440"/>
            <a:ext cx="5080000" cy="645160"/>
          </a:xfrm>
          <a:prstGeom prst="rect">
            <a:avLst/>
          </a:prstGeom>
          <a:noFill/>
          <a:ln w="9525">
            <a:noFill/>
          </a:ln>
        </p:spPr>
        <p:txBody>
          <a:bodyPr>
            <a:spAutoFit/>
          </a:bodyPr>
          <a:p>
            <a:pPr indent="0"/>
            <a:r>
              <a:rPr lang="en-US" sz="1200" b="0">
                <a:solidFill>
                  <a:schemeClr val="accent1"/>
                </a:solidFill>
                <a:latin typeface="宋体" panose="02010600030101010101" pitchFamily="2" charset="-122"/>
                <a:cs typeface="Times New Roman" panose="02020603050405020304" pitchFamily="18" charset="0"/>
              </a:rPr>
              <a:t> </a:t>
            </a:r>
            <a:r>
              <a:rPr lang="zh-CN" sz="1200" b="0">
                <a:solidFill>
                  <a:schemeClr val="accent1"/>
                </a:solidFill>
                <a:ea typeface="宋体" panose="02010600030101010101" pitchFamily="2" charset="-122"/>
              </a:rPr>
              <a:t>（2）</a:t>
            </a:r>
            <a:r>
              <a:rPr lang="en-US" sz="1200" b="0">
                <a:solidFill>
                  <a:schemeClr val="accent1"/>
                </a:solidFill>
                <a:latin typeface="宋体" panose="02010600030101010101" pitchFamily="2" charset="-122"/>
              </a:rPr>
              <a:t> </a:t>
            </a:r>
            <a:r>
              <a:rPr lang="zh-CN" sz="1200" b="0">
                <a:solidFill>
                  <a:schemeClr val="accent1"/>
                </a:solidFill>
                <a:ea typeface="宋体" panose="02010600030101010101" pitchFamily="2" charset="-122"/>
              </a:rPr>
              <a:t>微信小程序</a:t>
            </a:r>
            <a:endParaRPr lang="zh-CN" altLang="en-US" sz="1200" b="0">
              <a:solidFill>
                <a:schemeClr val="accent1"/>
              </a:solidFill>
              <a:ea typeface="宋体" panose="02010600030101010101" pitchFamily="2" charset="-122"/>
            </a:endParaRPr>
          </a:p>
        </p:txBody>
      </p:sp>
      <p:graphicFrame>
        <p:nvGraphicFramePr>
          <p:cNvPr id="12" name="表格 11"/>
          <p:cNvGraphicFramePr/>
          <p:nvPr>
            <p:custDataLst>
              <p:tags r:id="rId2"/>
            </p:custDataLst>
          </p:nvPr>
        </p:nvGraphicFramePr>
        <p:xfrm>
          <a:off x="6297295" y="2387600"/>
          <a:ext cx="5267642" cy="2514600"/>
        </p:xfrm>
        <a:graphic>
          <a:graphicData uri="http://schemas.openxmlformats.org/drawingml/2006/table">
            <a:tbl>
              <a:tblPr firstRow="1" bandRow="1">
                <a:tableStyleId>{69CF1AB2-1976-4502-BF36-3FF5EA218861}</a:tableStyleId>
              </a:tblPr>
              <a:tblGrid>
                <a:gridCol w="2643505"/>
                <a:gridCol w="2624137"/>
              </a:tblGrid>
              <a:tr h="1270000">
                <a:tc>
                  <a:txBody>
                    <a:bodyPr/>
                    <a:p>
                      <a:pPr indent="0">
                        <a:buNone/>
                      </a:pPr>
                      <a:r>
                        <a:rPr lang="en-US" sz="1200">
                          <a:solidFill>
                            <a:schemeClr val="accent1"/>
                          </a:solidFill>
                        </a:rPr>
                        <a:t> Strengths / 优势：a.无需下载，也无需注册b.代码封装条件优，打开快c.开发维护成本低 </a:t>
                      </a:r>
                      <a:endParaRPr lang="en-US" altLang="en-US" sz="1200">
                        <a:solidFill>
                          <a:schemeClr val="accent1"/>
                        </a:solidFill>
                      </a:endParaRPr>
                    </a:p>
                  </a:txBody>
                  <a:tcPr marL="68580" marR="68580" marT="0" marB="0" vert="horz" anchor="t" anchorCtr="0"/>
                </a:tc>
                <a:tc>
                  <a:txBody>
                    <a:bodyPr/>
                    <a:p>
                      <a:pPr indent="0">
                        <a:buNone/>
                      </a:pPr>
                      <a:r>
                        <a:rPr lang="en-US" sz="1200">
                          <a:solidFill>
                            <a:schemeClr val="accent1"/>
                          </a:solidFill>
                        </a:rPr>
                        <a:t> Weaknesses / 缺陷：a.受微信平台限制，无法开发大型程序b.技术框架不稳定c.不能跳转外链网址 </a:t>
                      </a:r>
                      <a:endParaRPr lang="en-US" altLang="en-US" sz="1200">
                        <a:solidFill>
                          <a:schemeClr val="accent1"/>
                        </a:solidFill>
                      </a:endParaRPr>
                    </a:p>
                  </a:txBody>
                  <a:tcPr marL="68580" marR="68580" marT="0" marB="0" vert="horz" anchor="t" anchorCtr="0"/>
                </a:tc>
              </a:tr>
              <a:tr h="1244600">
                <a:tc>
                  <a:txBody>
                    <a:bodyPr/>
                    <a:p>
                      <a:pPr indent="0">
                        <a:buNone/>
                      </a:pPr>
                      <a:r>
                        <a:rPr lang="en-US" sz="1200">
                          <a:solidFill>
                            <a:schemeClr val="accent1"/>
                          </a:solidFill>
                        </a:rPr>
                        <a:t> Opportunities / 机会：a.微信用户基数大b.移动应用发展趋势良好c.微信小程序开发准入门槛低 </a:t>
                      </a:r>
                      <a:endParaRPr lang="en-US" altLang="en-US" sz="1200">
                        <a:solidFill>
                          <a:schemeClr val="accent1"/>
                        </a:solidFill>
                      </a:endParaRPr>
                    </a:p>
                  </a:txBody>
                  <a:tcPr marL="68580" marR="68580" marT="0" marB="0" vert="horz" anchor="t" anchorCtr="0"/>
                </a:tc>
                <a:tc>
                  <a:txBody>
                    <a:bodyPr/>
                    <a:p>
                      <a:pPr indent="0">
                        <a:buNone/>
                      </a:pPr>
                      <a:r>
                        <a:rPr lang="en-US" sz="1000">
                          <a:solidFill>
                            <a:schemeClr val="accent1"/>
                          </a:solidFill>
                        </a:rPr>
                        <a:t> </a:t>
                      </a:r>
                      <a:r>
                        <a:rPr lang="en-US" sz="1200">
                          <a:solidFill>
                            <a:schemeClr val="accent1"/>
                          </a:solidFill>
                        </a:rPr>
                        <a:t>Threats / 挑战：a.承受微信平台的限制要求b.需要满足客户的不同需求c.要看清市场方向，抓住市场机遇</a:t>
                      </a:r>
                      <a:endParaRPr lang="en-US" altLang="en-US" sz="1200">
                        <a:solidFill>
                          <a:schemeClr val="accent1"/>
                        </a:solidFill>
                      </a:endParaRPr>
                    </a:p>
                  </a:txBody>
                  <a:tcPr marL="68580" marR="68580" marT="0" marB="0" vert="horz" anchor="t" anchorCtr="0"/>
                </a:tc>
              </a:tr>
            </a:tbl>
          </a:graphicData>
        </a:graphic>
      </p:graphicFrame>
      <p:pic>
        <p:nvPicPr>
          <p:cNvPr id="15" name="图片 14"/>
          <p:cNvPicPr>
            <a:picLocks noChangeAspect="1"/>
          </p:cNvPicPr>
          <p:nvPr/>
        </p:nvPicPr>
        <p:blipFill>
          <a:blip r:embed="rId3"/>
          <a:stretch>
            <a:fillRect/>
          </a:stretch>
        </p:blipFill>
        <p:spPr>
          <a:xfrm>
            <a:off x="4943475" y="318770"/>
            <a:ext cx="4024630" cy="6219825"/>
          </a:xfrm>
          <a:prstGeom prst="rect">
            <a:avLst/>
          </a:prstGeom>
          <a:ln>
            <a:gradFill>
              <a:gsLst>
                <a:gs pos="0">
                  <a:srgbClr val="7B32B2"/>
                </a:gs>
                <a:gs pos="100000">
                  <a:srgbClr val="401A5D"/>
                </a:gs>
              </a:gsLst>
            </a:gradFill>
          </a:ln>
        </p:spPr>
      </p:pic>
      <p:pic>
        <p:nvPicPr>
          <p:cNvPr id="16" name="图片 15"/>
          <p:cNvPicPr>
            <a:picLocks noChangeAspect="1"/>
          </p:cNvPicPr>
          <p:nvPr/>
        </p:nvPicPr>
        <p:blipFill>
          <a:blip r:embed="rId4"/>
          <a:stretch>
            <a:fillRect/>
          </a:stretch>
        </p:blipFill>
        <p:spPr>
          <a:xfrm>
            <a:off x="4721860" y="506095"/>
            <a:ext cx="4733290" cy="5692140"/>
          </a:xfrm>
          <a:prstGeom prst="rect">
            <a:avLst/>
          </a:prstGeom>
          <a:ln>
            <a:solidFill>
              <a:srgbClr val="7030A0"/>
            </a:solidFill>
          </a:ln>
        </p:spPr>
      </p:pic>
      <p:pic>
        <p:nvPicPr>
          <p:cNvPr id="17" name="图片 16"/>
          <p:cNvPicPr>
            <a:picLocks noChangeAspect="1"/>
          </p:cNvPicPr>
          <p:nvPr/>
        </p:nvPicPr>
        <p:blipFill>
          <a:blip r:embed="rId5"/>
          <a:stretch>
            <a:fillRect/>
          </a:stretch>
        </p:blipFill>
        <p:spPr>
          <a:xfrm>
            <a:off x="4822825" y="231140"/>
            <a:ext cx="4145280" cy="6307455"/>
          </a:xfrm>
          <a:prstGeom prst="rect">
            <a:avLst/>
          </a:prstGeom>
          <a:ln>
            <a:solidFill>
              <a:srgbClr val="7030A0"/>
            </a:solidFill>
          </a:ln>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4" grpId="0"/>
      <p:bldP spid="4" grpId="1"/>
      <p:bldP spid="9" grpId="0"/>
      <p:bldP spid="11" grpId="0"/>
      <p:bldP spid="9" grpId="1"/>
      <p:bldP spid="11"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89355" y="269240"/>
            <a:ext cx="3502660" cy="529590"/>
            <a:chOff x="1873" y="424"/>
            <a:chExt cx="2575" cy="834"/>
          </a:xfrm>
        </p:grpSpPr>
        <p:sp>
          <p:nvSpPr>
            <p:cNvPr id="24" name="矩形 23"/>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1984" y="535"/>
              <a:ext cx="2464" cy="723"/>
            </a:xfrm>
            <a:prstGeom prst="rect">
              <a:avLst/>
            </a:prstGeom>
          </p:spPr>
          <p:txBody>
            <a:bodyPr wrap="square" lIns="91400" tIns="45699" rIns="91400" bIns="45699">
              <a:spAutoFit/>
            </a:bodyPr>
            <a:p>
              <a:pPr lvl="0" defTabSz="914400">
                <a:defRPr/>
              </a:pPr>
              <a:r>
                <a:rPr lang="zh-CN" altLang="en-US" sz="2400" kern="0" dirty="0">
                  <a:solidFill>
                    <a:schemeClr val="accent1"/>
                  </a:solidFill>
                  <a:latin typeface="微软雅黑" panose="020B0503020204020204" pitchFamily="34" charset="-122"/>
                  <a:ea typeface="微软雅黑" panose="020B0503020204020204" pitchFamily="34" charset="-122"/>
                </a:rPr>
                <a:t>系统测试</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grpSp>
      <p:sp>
        <p:nvSpPr>
          <p:cNvPr id="2" name="矩形 1"/>
          <p:cNvSpPr/>
          <p:nvPr/>
        </p:nvSpPr>
        <p:spPr>
          <a:xfrm>
            <a:off x="9888855" y="6050280"/>
            <a:ext cx="1906270"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功能测试详情查看视频</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sp>
        <p:nvSpPr>
          <p:cNvPr id="5" name="矩形 4"/>
          <p:cNvSpPr/>
          <p:nvPr/>
        </p:nvSpPr>
        <p:spPr>
          <a:xfrm>
            <a:off x="407670" y="1811020"/>
            <a:ext cx="4422140" cy="2600960"/>
          </a:xfrm>
          <a:prstGeom prst="rect">
            <a:avLst/>
          </a:prstGeom>
        </p:spPr>
        <p:txBody>
          <a:bodyPr wrap="square" lIns="91400" tIns="45699" rIns="91400" bIns="45699">
            <a:spAutoFit/>
          </a:bodyPr>
          <a:p>
            <a:pPr lvl="0" algn="l" defTabSz="914400">
              <a:lnSpc>
                <a:spcPct val="120000"/>
              </a:lnSpc>
              <a:defRPr/>
            </a:pPr>
            <a:r>
              <a:rPr lang="zh-CN" sz="2800" kern="0" dirty="0">
                <a:solidFill>
                  <a:schemeClr val="accent1"/>
                </a:solidFill>
                <a:latin typeface="微软雅黑" panose="020B0503020204020204" pitchFamily="34" charset="-122"/>
                <a:ea typeface="微软雅黑" panose="020B0503020204020204" pitchFamily="34" charset="-122"/>
              </a:rPr>
              <a:t>工具</a:t>
            </a:r>
            <a:r>
              <a:rPr sz="2800" kern="0" dirty="0">
                <a:solidFill>
                  <a:schemeClr val="accent1"/>
                </a:solidFill>
                <a:latin typeface="微软雅黑" panose="020B0503020204020204" pitchFamily="34" charset="-122"/>
                <a:ea typeface="微软雅黑" panose="020B0503020204020204" pitchFamily="34" charset="-122"/>
              </a:rPr>
              <a:t>：</a:t>
            </a:r>
            <a:endParaRPr sz="2800" kern="0" dirty="0">
              <a:solidFill>
                <a:schemeClr val="accent1"/>
              </a:solidFill>
              <a:latin typeface="微软雅黑" panose="020B0503020204020204" pitchFamily="34" charset="-122"/>
              <a:ea typeface="微软雅黑" panose="020B0503020204020204" pitchFamily="34" charset="-122"/>
            </a:endParaRPr>
          </a:p>
          <a:p>
            <a:pPr lvl="0" algn="l" defTabSz="914400">
              <a:lnSpc>
                <a:spcPct val="120000"/>
              </a:lnSpc>
              <a:defRPr/>
            </a:pPr>
            <a:r>
              <a:rPr lang="en-US" sz="2000" kern="0" dirty="0">
                <a:solidFill>
                  <a:schemeClr val="accent1"/>
                </a:solidFill>
                <a:latin typeface="微软雅黑" panose="020B0503020204020204" pitchFamily="34" charset="-122"/>
                <a:ea typeface="微软雅黑" panose="020B0503020204020204" pitchFamily="34" charset="-122"/>
              </a:rPr>
              <a:t>	</a:t>
            </a:r>
            <a:r>
              <a:rPr lang="zh-CN" altLang="en-US" sz="2000" kern="0" dirty="0">
                <a:solidFill>
                  <a:schemeClr val="accent1"/>
                </a:solidFill>
                <a:latin typeface="微软雅黑" panose="020B0503020204020204" pitchFamily="34" charset="-122"/>
                <a:ea typeface="微软雅黑" panose="020B0503020204020204" pitchFamily="34" charset="-122"/>
              </a:rPr>
              <a:t>小程序自带调试器</a:t>
            </a:r>
            <a:endParaRPr sz="2000" kern="0" dirty="0">
              <a:solidFill>
                <a:schemeClr val="accent1"/>
              </a:solidFill>
              <a:latin typeface="微软雅黑" panose="020B0503020204020204" pitchFamily="34" charset="-122"/>
              <a:ea typeface="微软雅黑" panose="020B0503020204020204" pitchFamily="34" charset="-122"/>
            </a:endParaRPr>
          </a:p>
          <a:p>
            <a:pPr lvl="0" algn="l" defTabSz="914400">
              <a:lnSpc>
                <a:spcPct val="120000"/>
              </a:lnSpc>
              <a:defRPr/>
            </a:pPr>
            <a:r>
              <a:rPr lang="zh-CN" sz="2800" kern="0" dirty="0">
                <a:solidFill>
                  <a:schemeClr val="accent1"/>
                </a:solidFill>
                <a:latin typeface="微软雅黑" panose="020B0503020204020204" pitchFamily="34" charset="-122"/>
                <a:ea typeface="微软雅黑" panose="020B0503020204020204" pitchFamily="34" charset="-122"/>
              </a:rPr>
              <a:t>测试方法</a:t>
            </a:r>
            <a:r>
              <a:rPr sz="2800" kern="0" dirty="0">
                <a:solidFill>
                  <a:schemeClr val="accent1"/>
                </a:solidFill>
                <a:latin typeface="微软雅黑" panose="020B0503020204020204" pitchFamily="34" charset="-122"/>
                <a:ea typeface="微软雅黑" panose="020B0503020204020204" pitchFamily="34" charset="-122"/>
              </a:rPr>
              <a:t>：</a:t>
            </a:r>
            <a:endParaRPr sz="2800" kern="0" dirty="0">
              <a:solidFill>
                <a:schemeClr val="accent1"/>
              </a:solidFill>
              <a:latin typeface="微软雅黑" panose="020B0503020204020204" pitchFamily="34" charset="-122"/>
              <a:ea typeface="微软雅黑" panose="020B0503020204020204" pitchFamily="34" charset="-122"/>
            </a:endParaRPr>
          </a:p>
          <a:p>
            <a:pPr lvl="0" algn="l" defTabSz="914400">
              <a:lnSpc>
                <a:spcPct val="120000"/>
              </a:lnSpc>
              <a:defRPr/>
            </a:pPr>
            <a:r>
              <a:rPr lang="en-US" sz="2000" kern="0" dirty="0">
                <a:solidFill>
                  <a:schemeClr val="accent1"/>
                </a:solidFill>
                <a:latin typeface="微软雅黑" panose="020B0503020204020204" pitchFamily="34" charset="-122"/>
                <a:ea typeface="微软雅黑" panose="020B0503020204020204" pitchFamily="34" charset="-122"/>
              </a:rPr>
              <a:t>	将小程序部署，用移动端打开小程序，打开调试，打开性能监控面板，使用各个功能，查看参数。</a:t>
            </a:r>
            <a:endParaRPr lang="en-US" sz="2000" kern="0" dirty="0">
              <a:solidFill>
                <a:schemeClr val="accent1"/>
              </a:solidFill>
              <a:latin typeface="微软雅黑" panose="020B0503020204020204" pitchFamily="34" charset="-122"/>
              <a:ea typeface="微软雅黑" panose="020B0503020204020204" pitchFamily="34" charset="-122"/>
            </a:endParaRPr>
          </a:p>
        </p:txBody>
      </p:sp>
      <p:pic>
        <p:nvPicPr>
          <p:cNvPr id="3" name="图片 5" descr="a371b6f65bd7e084ad05d211bab441e"/>
          <p:cNvPicPr>
            <a:picLocks noChangeAspect="1"/>
          </p:cNvPicPr>
          <p:nvPr/>
        </p:nvPicPr>
        <p:blipFill>
          <a:blip r:embed="rId1"/>
          <a:stretch>
            <a:fillRect/>
          </a:stretch>
        </p:blipFill>
        <p:spPr>
          <a:xfrm>
            <a:off x="5962015" y="269240"/>
            <a:ext cx="2907665" cy="6397625"/>
          </a:xfrm>
          <a:prstGeom prst="rect">
            <a:avLst/>
          </a:prstGeom>
        </p:spPr>
      </p:pic>
      <p:pic>
        <p:nvPicPr>
          <p:cNvPr id="6" name="图片 6" descr="49aa240dfe7487868021e7fb748b7bd"/>
          <p:cNvPicPr>
            <a:picLocks noChangeAspect="1"/>
          </p:cNvPicPr>
          <p:nvPr/>
        </p:nvPicPr>
        <p:blipFill>
          <a:blip r:embed="rId2"/>
          <a:stretch>
            <a:fillRect/>
          </a:stretch>
        </p:blipFill>
        <p:spPr>
          <a:xfrm>
            <a:off x="5968365" y="282575"/>
            <a:ext cx="2901315" cy="6384290"/>
          </a:xfrm>
          <a:prstGeom prst="rect">
            <a:avLst/>
          </a:prstGeom>
        </p:spPr>
      </p:pic>
      <p:pic>
        <p:nvPicPr>
          <p:cNvPr id="9" name="图片 9" descr="a4308dc5b40de8e5c748aa9fabb1c62"/>
          <p:cNvPicPr>
            <a:picLocks noChangeAspect="1"/>
          </p:cNvPicPr>
          <p:nvPr/>
        </p:nvPicPr>
        <p:blipFill>
          <a:blip r:embed="rId3"/>
          <a:stretch>
            <a:fillRect/>
          </a:stretch>
        </p:blipFill>
        <p:spPr>
          <a:xfrm>
            <a:off x="5962650" y="269240"/>
            <a:ext cx="2907030" cy="63969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bldP spid="5"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89355" y="269240"/>
            <a:ext cx="3502660" cy="529590"/>
            <a:chOff x="1873" y="424"/>
            <a:chExt cx="2575" cy="834"/>
          </a:xfrm>
        </p:grpSpPr>
        <p:sp>
          <p:nvSpPr>
            <p:cNvPr id="24" name="矩形 23"/>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1984" y="535"/>
              <a:ext cx="2464" cy="723"/>
            </a:xfrm>
            <a:prstGeom prst="rect">
              <a:avLst/>
            </a:prstGeom>
          </p:spPr>
          <p:txBody>
            <a:bodyPr wrap="square" lIns="91400" tIns="45699" rIns="91400" bIns="45699">
              <a:spAutoFit/>
            </a:bodyPr>
            <a:p>
              <a:pPr lvl="0" defTabSz="914400">
                <a:defRPr/>
              </a:pPr>
              <a:r>
                <a:rPr lang="zh-CN" altLang="en-US" sz="2400" kern="0" dirty="0">
                  <a:solidFill>
                    <a:schemeClr val="accent1"/>
                  </a:solidFill>
                  <a:latin typeface="微软雅黑" panose="020B0503020204020204" pitchFamily="34" charset="-122"/>
                  <a:ea typeface="微软雅黑" panose="020B0503020204020204" pitchFamily="34" charset="-122"/>
                </a:rPr>
                <a:t>最终用户测试</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grpSp>
      <p:sp>
        <p:nvSpPr>
          <p:cNvPr id="2" name="矩形 1"/>
          <p:cNvSpPr/>
          <p:nvPr/>
        </p:nvSpPr>
        <p:spPr>
          <a:xfrm>
            <a:off x="9888855" y="6050280"/>
            <a:ext cx="1906270"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功能测试详情查看视频</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sp>
        <p:nvSpPr>
          <p:cNvPr id="5" name="矩形 4"/>
          <p:cNvSpPr/>
          <p:nvPr/>
        </p:nvSpPr>
        <p:spPr>
          <a:xfrm>
            <a:off x="407670" y="1811020"/>
            <a:ext cx="4422140" cy="3486785"/>
          </a:xfrm>
          <a:prstGeom prst="rect">
            <a:avLst/>
          </a:prstGeom>
        </p:spPr>
        <p:txBody>
          <a:bodyPr wrap="square" lIns="91400" tIns="45699" rIns="91400" bIns="45699">
            <a:spAutoFit/>
          </a:bodyPr>
          <a:p>
            <a:pPr lvl="0" algn="l" defTabSz="914400">
              <a:lnSpc>
                <a:spcPct val="120000"/>
              </a:lnSpc>
              <a:defRPr/>
            </a:pPr>
            <a:r>
              <a:rPr lang="zh-CN" sz="2800" kern="0" dirty="0">
                <a:solidFill>
                  <a:schemeClr val="accent1"/>
                </a:solidFill>
                <a:latin typeface="微软雅黑" panose="020B0503020204020204" pitchFamily="34" charset="-122"/>
                <a:ea typeface="微软雅黑" panose="020B0503020204020204" pitchFamily="34" charset="-122"/>
              </a:rPr>
              <a:t>环境</a:t>
            </a:r>
            <a:r>
              <a:rPr sz="2800" kern="0" dirty="0">
                <a:solidFill>
                  <a:schemeClr val="accent1"/>
                </a:solidFill>
                <a:latin typeface="微软雅黑" panose="020B0503020204020204" pitchFamily="34" charset="-122"/>
                <a:ea typeface="微软雅黑" panose="020B0503020204020204" pitchFamily="34" charset="-122"/>
              </a:rPr>
              <a:t>：</a:t>
            </a:r>
            <a:endParaRPr sz="2800" kern="0" dirty="0">
              <a:solidFill>
                <a:schemeClr val="accent1"/>
              </a:solidFill>
              <a:latin typeface="微软雅黑" panose="020B0503020204020204" pitchFamily="34" charset="-122"/>
              <a:ea typeface="微软雅黑" panose="020B0503020204020204" pitchFamily="34" charset="-122"/>
            </a:endParaRPr>
          </a:p>
          <a:p>
            <a:pPr lvl="0" algn="l" defTabSz="914400">
              <a:lnSpc>
                <a:spcPct val="120000"/>
              </a:lnSpc>
              <a:defRPr/>
            </a:pPr>
            <a:r>
              <a:rPr lang="en-US" sz="2000" kern="0" dirty="0">
                <a:solidFill>
                  <a:schemeClr val="accent1"/>
                </a:solidFill>
                <a:latin typeface="微软雅黑" panose="020B0503020204020204" pitchFamily="34" charset="-122"/>
                <a:ea typeface="微软雅黑" panose="020B0503020204020204" pitchFamily="34" charset="-122"/>
              </a:rPr>
              <a:t>	</a:t>
            </a:r>
            <a:r>
              <a:rPr lang="zh-CN" altLang="en-US" sz="2000" kern="0" dirty="0">
                <a:solidFill>
                  <a:schemeClr val="accent1"/>
                </a:solidFill>
                <a:latin typeface="微软雅黑" panose="020B0503020204020204" pitchFamily="34" charset="-122"/>
                <a:ea typeface="微软雅黑" panose="020B0503020204020204" pitchFamily="34" charset="-122"/>
              </a:rPr>
              <a:t>安卓</a:t>
            </a:r>
            <a:r>
              <a:rPr lang="en-US" altLang="zh-CN" sz="2000" kern="0" dirty="0">
                <a:solidFill>
                  <a:schemeClr val="accent1"/>
                </a:solidFill>
                <a:latin typeface="微软雅黑" panose="020B0503020204020204" pitchFamily="34" charset="-122"/>
                <a:ea typeface="微软雅黑" panose="020B0503020204020204" pitchFamily="34" charset="-122"/>
              </a:rPr>
              <a:t>/IOS</a:t>
            </a:r>
            <a:endParaRPr sz="2000" kern="0" dirty="0">
              <a:solidFill>
                <a:schemeClr val="accent1"/>
              </a:solidFill>
              <a:latin typeface="微软雅黑" panose="020B0503020204020204" pitchFamily="34" charset="-122"/>
              <a:ea typeface="微软雅黑" panose="020B0503020204020204" pitchFamily="34" charset="-122"/>
            </a:endParaRPr>
          </a:p>
          <a:p>
            <a:pPr lvl="0" algn="l" defTabSz="914400">
              <a:lnSpc>
                <a:spcPct val="120000"/>
              </a:lnSpc>
              <a:defRPr/>
            </a:pPr>
            <a:r>
              <a:rPr lang="zh-CN" sz="2800" kern="0" dirty="0">
                <a:solidFill>
                  <a:schemeClr val="accent1"/>
                </a:solidFill>
                <a:latin typeface="微软雅黑" panose="020B0503020204020204" pitchFamily="34" charset="-122"/>
                <a:ea typeface="微软雅黑" panose="020B0503020204020204" pitchFamily="34" charset="-122"/>
              </a:rPr>
              <a:t>反馈</a:t>
            </a:r>
            <a:r>
              <a:rPr sz="2800" kern="0" dirty="0">
                <a:solidFill>
                  <a:schemeClr val="accent1"/>
                </a:solidFill>
                <a:latin typeface="微软雅黑" panose="020B0503020204020204" pitchFamily="34" charset="-122"/>
                <a:ea typeface="微软雅黑" panose="020B0503020204020204" pitchFamily="34" charset="-122"/>
              </a:rPr>
              <a:t>：</a:t>
            </a:r>
            <a:endParaRPr sz="2800" kern="0" dirty="0">
              <a:solidFill>
                <a:schemeClr val="accent1"/>
              </a:solidFill>
              <a:latin typeface="微软雅黑" panose="020B0503020204020204" pitchFamily="34" charset="-122"/>
              <a:ea typeface="微软雅黑" panose="020B0503020204020204" pitchFamily="34" charset="-122"/>
            </a:endParaRPr>
          </a:p>
          <a:p>
            <a:pPr lvl="0" algn="l" defTabSz="914400">
              <a:lnSpc>
                <a:spcPct val="120000"/>
              </a:lnSpc>
              <a:defRPr/>
            </a:pPr>
            <a:r>
              <a:rPr lang="en-US" sz="2800" kern="0" dirty="0">
                <a:solidFill>
                  <a:schemeClr val="accent1"/>
                </a:solidFill>
                <a:latin typeface="微软雅黑" panose="020B0503020204020204" pitchFamily="34" charset="-122"/>
                <a:ea typeface="微软雅黑" panose="020B0503020204020204" pitchFamily="34" charset="-122"/>
              </a:rPr>
              <a:t>	</a:t>
            </a:r>
            <a:r>
              <a:rPr lang="zh-CN" altLang="en-US" sz="2000" kern="0" dirty="0">
                <a:solidFill>
                  <a:schemeClr val="accent1"/>
                </a:solidFill>
                <a:latin typeface="微软雅黑" panose="020B0503020204020204" pitchFamily="34" charset="-122"/>
                <a:ea typeface="微软雅黑" panose="020B0503020204020204" pitchFamily="34" charset="-122"/>
              </a:rPr>
              <a:t>典型用户：</a:t>
            </a:r>
            <a:endParaRPr lang="zh-CN" altLang="en-US" sz="2000" kern="0" dirty="0">
              <a:solidFill>
                <a:schemeClr val="accent1"/>
              </a:solidFill>
              <a:latin typeface="微软雅黑" panose="020B0503020204020204" pitchFamily="34" charset="-122"/>
              <a:ea typeface="微软雅黑" panose="020B0503020204020204" pitchFamily="34" charset="-122"/>
            </a:endParaRPr>
          </a:p>
          <a:p>
            <a:pPr lvl="0" algn="l" defTabSz="914400">
              <a:lnSpc>
                <a:spcPct val="120000"/>
              </a:lnSpc>
              <a:defRPr/>
            </a:pPr>
            <a:r>
              <a:rPr lang="en-US" altLang="zh-CN" sz="2000" kern="0" dirty="0">
                <a:solidFill>
                  <a:schemeClr val="accent1"/>
                </a:solidFill>
                <a:latin typeface="微软雅黑" panose="020B0503020204020204" pitchFamily="34" charset="-122"/>
                <a:ea typeface="微软雅黑" panose="020B0503020204020204" pitchFamily="34" charset="-122"/>
              </a:rPr>
              <a:t>	</a:t>
            </a:r>
            <a:r>
              <a:rPr lang="zh-CN" altLang="en-US" sz="2000" kern="0" dirty="0">
                <a:solidFill>
                  <a:schemeClr val="accent1"/>
                </a:solidFill>
                <a:latin typeface="微软雅黑" panose="020B0503020204020204" pitchFamily="34" charset="-122"/>
                <a:ea typeface="微软雅黑" panose="020B0503020204020204" pitchFamily="34" charset="-122"/>
              </a:rPr>
              <a:t>服务器需要优化，</a:t>
            </a:r>
            <a:r>
              <a:rPr lang="en-US" altLang="zh-CN" sz="2000" kern="0" dirty="0">
                <a:solidFill>
                  <a:schemeClr val="accent1"/>
                </a:solidFill>
                <a:latin typeface="微软雅黑" panose="020B0503020204020204" pitchFamily="34" charset="-122"/>
                <a:ea typeface="微软雅黑" panose="020B0503020204020204" pitchFamily="34" charset="-122"/>
              </a:rPr>
              <a:t>UI</a:t>
            </a:r>
            <a:r>
              <a:rPr lang="zh-CN" altLang="en-US" sz="2000" kern="0" dirty="0">
                <a:solidFill>
                  <a:schemeClr val="accent1"/>
                </a:solidFill>
                <a:latin typeface="微软雅黑" panose="020B0503020204020204" pitchFamily="34" charset="-122"/>
                <a:ea typeface="微软雅黑" panose="020B0503020204020204" pitchFamily="34" charset="-122"/>
              </a:rPr>
              <a:t>界面需要美化，功能都不错</a:t>
            </a:r>
            <a:endParaRPr sz="2800" kern="0" dirty="0">
              <a:solidFill>
                <a:schemeClr val="accent1"/>
              </a:solidFill>
              <a:latin typeface="微软雅黑" panose="020B0503020204020204" pitchFamily="34" charset="-122"/>
              <a:ea typeface="微软雅黑" panose="020B0503020204020204" pitchFamily="34" charset="-122"/>
            </a:endParaRPr>
          </a:p>
          <a:p>
            <a:pPr lvl="0" algn="l" defTabSz="914400">
              <a:lnSpc>
                <a:spcPct val="120000"/>
              </a:lnSpc>
              <a:defRPr/>
            </a:pPr>
            <a:r>
              <a:rPr lang="en-US" sz="2000" kern="0" dirty="0">
                <a:solidFill>
                  <a:schemeClr val="accent1"/>
                </a:solidFill>
                <a:latin typeface="微软雅黑" panose="020B0503020204020204" pitchFamily="34" charset="-122"/>
                <a:ea typeface="微软雅黑" panose="020B0503020204020204" pitchFamily="34" charset="-122"/>
              </a:rPr>
              <a:t>	</a:t>
            </a:r>
            <a:r>
              <a:rPr lang="zh-CN" altLang="en-US" sz="2000" kern="0" dirty="0">
                <a:solidFill>
                  <a:schemeClr val="accent1"/>
                </a:solidFill>
                <a:latin typeface="微软雅黑" panose="020B0503020204020204" pitchFamily="34" charset="-122"/>
                <a:ea typeface="微软雅黑" panose="020B0503020204020204" pitchFamily="34" charset="-122"/>
              </a:rPr>
              <a:t>当然用户：</a:t>
            </a:r>
            <a:endParaRPr lang="zh-CN" altLang="en-US" sz="2000" kern="0" dirty="0">
              <a:solidFill>
                <a:schemeClr val="accent1"/>
              </a:solidFill>
              <a:latin typeface="微软雅黑" panose="020B0503020204020204" pitchFamily="34" charset="-122"/>
              <a:ea typeface="微软雅黑" panose="020B0503020204020204" pitchFamily="34" charset="-122"/>
            </a:endParaRPr>
          </a:p>
          <a:p>
            <a:pPr lvl="0" algn="l" defTabSz="914400">
              <a:lnSpc>
                <a:spcPct val="120000"/>
              </a:lnSpc>
              <a:defRPr/>
            </a:pPr>
            <a:r>
              <a:rPr lang="en-US" altLang="zh-CN" sz="2000" kern="0" dirty="0">
                <a:solidFill>
                  <a:schemeClr val="accent1"/>
                </a:solidFill>
                <a:latin typeface="微软雅黑" panose="020B0503020204020204" pitchFamily="34" charset="-122"/>
                <a:ea typeface="微软雅黑" panose="020B0503020204020204" pitchFamily="34" charset="-122"/>
              </a:rPr>
              <a:t>	</a:t>
            </a:r>
            <a:r>
              <a:rPr lang="zh-CN" altLang="en-US" sz="2000" kern="0" dirty="0">
                <a:solidFill>
                  <a:schemeClr val="accent1"/>
                </a:solidFill>
                <a:latin typeface="微软雅黑" panose="020B0503020204020204" pitchFamily="34" charset="-122"/>
                <a:ea typeface="微软雅黑" panose="020B0503020204020204" pitchFamily="34" charset="-122"/>
              </a:rPr>
              <a:t>整体不错</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1"/>
          <a:stretch>
            <a:fillRect/>
          </a:stretch>
        </p:blipFill>
        <p:spPr>
          <a:xfrm>
            <a:off x="5006340" y="339725"/>
            <a:ext cx="5429250" cy="5638800"/>
          </a:xfrm>
          <a:prstGeom prst="rect">
            <a:avLst/>
          </a:prstGeom>
        </p:spPr>
      </p:pic>
      <p:pic>
        <p:nvPicPr>
          <p:cNvPr id="11" name="图片 10"/>
          <p:cNvPicPr>
            <a:picLocks noChangeAspect="1"/>
          </p:cNvPicPr>
          <p:nvPr/>
        </p:nvPicPr>
        <p:blipFill>
          <a:blip r:embed="rId2"/>
          <a:stretch>
            <a:fillRect/>
          </a:stretch>
        </p:blipFill>
        <p:spPr>
          <a:xfrm>
            <a:off x="5006340" y="339725"/>
            <a:ext cx="5429250" cy="5200650"/>
          </a:xfrm>
          <a:prstGeom prst="rect">
            <a:avLst/>
          </a:prstGeom>
        </p:spPr>
      </p:pic>
      <p:pic>
        <p:nvPicPr>
          <p:cNvPr id="12" name="图片 11"/>
          <p:cNvPicPr>
            <a:picLocks noChangeAspect="1"/>
          </p:cNvPicPr>
          <p:nvPr/>
        </p:nvPicPr>
        <p:blipFill>
          <a:blip r:embed="rId3"/>
          <a:stretch>
            <a:fillRect/>
          </a:stretch>
        </p:blipFill>
        <p:spPr>
          <a:xfrm>
            <a:off x="5095240" y="269240"/>
            <a:ext cx="5340350" cy="59918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bldP spid="5"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89355" y="269240"/>
            <a:ext cx="3502660" cy="529590"/>
            <a:chOff x="1873" y="424"/>
            <a:chExt cx="2575" cy="834"/>
          </a:xfrm>
        </p:grpSpPr>
        <p:sp>
          <p:nvSpPr>
            <p:cNvPr id="24" name="矩形 23"/>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1984" y="535"/>
              <a:ext cx="2464" cy="723"/>
            </a:xfrm>
            <a:prstGeom prst="rect">
              <a:avLst/>
            </a:prstGeom>
          </p:spPr>
          <p:txBody>
            <a:bodyPr wrap="square" lIns="91400" tIns="45699" rIns="91400" bIns="45699">
              <a:spAutoFit/>
            </a:bodyPr>
            <a:p>
              <a:pPr lvl="0" defTabSz="914400">
                <a:defRPr/>
              </a:pPr>
              <a:r>
                <a:rPr lang="zh-CN" altLang="en-US" sz="2400" kern="0" dirty="0">
                  <a:solidFill>
                    <a:schemeClr val="accent1"/>
                  </a:solidFill>
                  <a:latin typeface="微软雅黑" panose="020B0503020204020204" pitchFamily="34" charset="-122"/>
                  <a:ea typeface="微软雅黑" panose="020B0503020204020204" pitchFamily="34" charset="-122"/>
                </a:rPr>
                <a:t>部署和运行状况</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grpSp>
      <p:sp>
        <p:nvSpPr>
          <p:cNvPr id="2" name="矩形 1"/>
          <p:cNvSpPr/>
          <p:nvPr/>
        </p:nvSpPr>
        <p:spPr>
          <a:xfrm>
            <a:off x="9888855" y="6050280"/>
            <a:ext cx="1906270"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详情查看文件</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0051415" y="339725"/>
            <a:ext cx="1581150" cy="1962150"/>
          </a:xfrm>
          <a:prstGeom prst="rect">
            <a:avLst/>
          </a:prstGeom>
        </p:spPr>
      </p:pic>
      <p:pic>
        <p:nvPicPr>
          <p:cNvPr id="5" name="图片 4"/>
          <p:cNvPicPr>
            <a:picLocks noChangeAspect="1"/>
          </p:cNvPicPr>
          <p:nvPr/>
        </p:nvPicPr>
        <p:blipFill>
          <a:blip r:embed="rId2"/>
          <a:stretch>
            <a:fillRect/>
          </a:stretch>
        </p:blipFill>
        <p:spPr>
          <a:xfrm>
            <a:off x="5419725" y="462280"/>
            <a:ext cx="2588260" cy="5697220"/>
          </a:xfrm>
          <a:prstGeom prst="rect">
            <a:avLst/>
          </a:prstGeom>
        </p:spPr>
      </p:pic>
      <p:sp>
        <p:nvSpPr>
          <p:cNvPr id="7" name="矩形 6"/>
          <p:cNvSpPr/>
          <p:nvPr/>
        </p:nvSpPr>
        <p:spPr>
          <a:xfrm>
            <a:off x="794385" y="2804160"/>
            <a:ext cx="3897630" cy="101346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项目已部署至微信小程序平台，申请成为体验用户即可参与小程序的体验。</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7" grpId="0"/>
      <p:bldP spid="7"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Oval 4"/>
          <p:cNvSpPr/>
          <p:nvPr/>
        </p:nvSpPr>
        <p:spPr>
          <a:xfrm>
            <a:off x="5229231" y="1856871"/>
            <a:ext cx="1679106" cy="16874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lumMod val="95000"/>
                </a:schemeClr>
              </a:solidFill>
            </a:endParaRPr>
          </a:p>
        </p:txBody>
      </p:sp>
      <p:sp>
        <p:nvSpPr>
          <p:cNvPr id="78" name="矩形 77"/>
          <p:cNvSpPr/>
          <p:nvPr/>
        </p:nvSpPr>
        <p:spPr>
          <a:xfrm>
            <a:off x="5132040" y="3952944"/>
            <a:ext cx="1807210" cy="582295"/>
          </a:xfrm>
          <a:prstGeom prst="rect">
            <a:avLst/>
          </a:prstGeom>
        </p:spPr>
        <p:txBody>
          <a:bodyPr wrap="none" lIns="91400" tIns="45699" rIns="91400" bIns="45699">
            <a:spAutoFit/>
          </a:bodyPr>
          <a:lstStyle/>
          <a:p>
            <a:pPr lvl="0" algn="l" defTabSz="914400">
              <a:defRPr/>
            </a:pPr>
            <a:r>
              <a:rPr lang="zh-CN" altLang="en-US" sz="3200" kern="0" dirty="0">
                <a:solidFill>
                  <a:schemeClr val="accent1"/>
                </a:solidFill>
                <a:latin typeface="微软雅黑" panose="020B0503020204020204" pitchFamily="34" charset="-122"/>
                <a:ea typeface="微软雅黑" panose="020B0503020204020204" pitchFamily="34" charset="-122"/>
              </a:rPr>
              <a:t>参考文献</a:t>
            </a:r>
            <a:endParaRPr lang="zh-CN" altLang="en-US" sz="3200" kern="0" dirty="0">
              <a:solidFill>
                <a:schemeClr val="accent1"/>
              </a:solidFill>
              <a:latin typeface="微软雅黑" panose="020B0503020204020204" pitchFamily="34" charset="-122"/>
              <a:ea typeface="微软雅黑" panose="020B0503020204020204" pitchFamily="34" charset="-122"/>
            </a:endParaRPr>
          </a:p>
        </p:txBody>
      </p:sp>
      <p:sp>
        <p:nvSpPr>
          <p:cNvPr id="93" name="TextBox 92"/>
          <p:cNvSpPr txBox="1"/>
          <p:nvPr/>
        </p:nvSpPr>
        <p:spPr>
          <a:xfrm>
            <a:off x="15669497" y="8397551"/>
            <a:ext cx="1107915" cy="461494"/>
          </a:xfrm>
          <a:prstGeom prst="rect">
            <a:avLst/>
          </a:prstGeom>
          <a:noFill/>
        </p:spPr>
        <p:txBody>
          <a:bodyPr wrap="none" lIns="91400" tIns="45699" rIns="91400" bIns="45699" rtlCol="0">
            <a:spAutoFit/>
          </a:bodyPr>
          <a:lstStyle/>
          <a:p>
            <a:r>
              <a:rPr lang="zh-CN" altLang="en-US" sz="2400" dirty="0"/>
              <a:t>延时符</a:t>
            </a:r>
            <a:endParaRPr lang="zh-CN" altLang="en-US" sz="2400" dirty="0"/>
          </a:p>
        </p:txBody>
      </p:sp>
      <p:sp>
        <p:nvSpPr>
          <p:cNvPr id="26" name="矩形 25"/>
          <p:cNvSpPr/>
          <p:nvPr/>
        </p:nvSpPr>
        <p:spPr>
          <a:xfrm>
            <a:off x="5411718" y="2437856"/>
            <a:ext cx="1368425" cy="569595"/>
          </a:xfrm>
          <a:prstGeom prst="rect">
            <a:avLst/>
          </a:prstGeom>
        </p:spPr>
        <p:txBody>
          <a:bodyPr wrap="none" lIns="91400" tIns="45699" rIns="91400" bIns="45699">
            <a:spAutoFit/>
          </a:bodyPr>
          <a:lstStyle/>
          <a:p>
            <a:pPr algn="ctr">
              <a:lnSpc>
                <a:spcPct val="130000"/>
              </a:lnSpc>
              <a:defRPr/>
            </a:pPr>
            <a:r>
              <a:rPr lang="en-US"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PART 02</a:t>
            </a:r>
            <a:endParaRPr lang="en-US"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74"/>
                                        </p:tgtEl>
                                        <p:attrNameLst>
                                          <p:attrName>style.visibility</p:attrName>
                                        </p:attrNameLst>
                                      </p:cBhvr>
                                      <p:to>
                                        <p:strVal val="visible"/>
                                      </p:to>
                                    </p:set>
                                    <p:animScale>
                                      <p:cBhvr>
                                        <p:cTn id="7" dur="1000" decel="50000" fill="hold">
                                          <p:stCondLst>
                                            <p:cond delay="0"/>
                                          </p:stCondLst>
                                        </p:cTn>
                                        <p:tgtEl>
                                          <p:spTgt spid="7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74"/>
                                        </p:tgtEl>
                                        <p:attrNameLst>
                                          <p:attrName>ppt_x</p:attrName>
                                          <p:attrName>ppt_y</p:attrName>
                                        </p:attrNameLst>
                                      </p:cBhvr>
                                    </p:animMotion>
                                    <p:animEffect transition="in" filter="fade">
                                      <p:cBhvr>
                                        <p:cTn id="9" dur="1000"/>
                                        <p:tgtEl>
                                          <p:spTgt spid="74"/>
                                        </p:tgtEl>
                                      </p:cBhvr>
                                    </p:animEffect>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up)">
                                      <p:cBhvr>
                                        <p:cTn id="13" dur="500"/>
                                        <p:tgtEl>
                                          <p:spTgt spid="26"/>
                                        </p:tgtEl>
                                      </p:cBhvr>
                                    </p:animEffect>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wipe(up)">
                                      <p:cBhvr>
                                        <p:cTn id="17"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bldLvl="0" animBg="1"/>
      <p:bldP spid="78" grpId="0"/>
      <p:bldP spid="2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35"/>
          <p:cNvCxnSpPr/>
          <p:nvPr/>
        </p:nvCxnSpPr>
        <p:spPr>
          <a:xfrm flipH="1" flipV="1">
            <a:off x="406400" y="1122045"/>
            <a:ext cx="3498215" cy="23495"/>
          </a:xfrm>
          <a:prstGeom prst="line">
            <a:avLst/>
          </a:prstGeom>
          <a:ln>
            <a:solidFill>
              <a:schemeClr val="accent3"/>
            </a:solidFill>
            <a:tailEnd type="oval" w="lg" len="lg"/>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flipV="1">
            <a:off x="406400" y="6576060"/>
            <a:ext cx="5923915" cy="38100"/>
          </a:xfrm>
          <a:prstGeom prst="line">
            <a:avLst/>
          </a:prstGeom>
          <a:ln>
            <a:solidFill>
              <a:schemeClr val="accent3"/>
            </a:solidFill>
            <a:tailEnd type="oval" w="lg" len="lg"/>
          </a:ln>
        </p:spPr>
        <p:style>
          <a:lnRef idx="1">
            <a:schemeClr val="accent1"/>
          </a:lnRef>
          <a:fillRef idx="0">
            <a:schemeClr val="accent1"/>
          </a:fillRef>
          <a:effectRef idx="0">
            <a:schemeClr val="accent1"/>
          </a:effectRef>
          <a:fontRef idx="minor">
            <a:schemeClr val="tx1"/>
          </a:fontRef>
        </p:style>
      </p:cxnSp>
      <p:sp>
        <p:nvSpPr>
          <p:cNvPr id="61" name="Title 13"/>
          <p:cNvSpPr txBox="1"/>
          <p:nvPr/>
        </p:nvSpPr>
        <p:spPr>
          <a:xfrm>
            <a:off x="406400" y="1200785"/>
            <a:ext cx="10894060" cy="5320030"/>
          </a:xfrm>
          <a:prstGeom prst="rect">
            <a:avLst/>
          </a:prstGeom>
        </p:spPr>
        <p:txBody>
          <a:bodyPr lIns="91424" tIns="45713" rIns="91424" bIns="45713" anchor="ctr">
            <a:noAutofit/>
          </a:bodyPr>
          <a:lstStyle/>
          <a:p>
            <a:pPr algn="l">
              <a:lnSpc>
                <a:spcPct val="160000"/>
              </a:lnSpc>
            </a:pPr>
            <a:r>
              <a:rPr dirty="0">
                <a:solidFill>
                  <a:schemeClr val="tx1">
                    <a:lumMod val="65000"/>
                    <a:lumOff val="35000"/>
                  </a:schemeClr>
                </a:solidFill>
                <a:latin typeface="微软雅黑" panose="020B0503020204020204" pitchFamily="34" charset="-122"/>
                <a:ea typeface="微软雅黑" panose="020B0503020204020204" pitchFamily="34" charset="-122"/>
              </a:rPr>
              <a:t>[1]《GB T-8567-2006计算机软件文档编制规范》 --101页 项目开发总结报告</a:t>
            </a:r>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lnSpc>
                <a:spcPct val="160000"/>
              </a:lnSpc>
            </a:pPr>
            <a:r>
              <a:rPr dirty="0">
                <a:solidFill>
                  <a:schemeClr val="tx1">
                    <a:lumMod val="65000"/>
                    <a:lumOff val="35000"/>
                  </a:schemeClr>
                </a:solidFill>
                <a:latin typeface="微软雅黑" panose="020B0503020204020204" pitchFamily="34" charset="-122"/>
                <a:ea typeface="微软雅黑" panose="020B0503020204020204" pitchFamily="34" charset="-122"/>
              </a:rPr>
              <a:t>[2]张海藩，牟永敏.软件工程导论(第6版)[M]北京：清华大学出版社 </a:t>
            </a:r>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lnSpc>
                <a:spcPct val="160000"/>
              </a:lnSpc>
            </a:pPr>
            <a:r>
              <a:rPr lang="en-US" dirty="0">
                <a:solidFill>
                  <a:schemeClr val="tx1">
                    <a:lumMod val="65000"/>
                    <a:lumOff val="35000"/>
                  </a:schemeClr>
                </a:solidFill>
                <a:latin typeface="微软雅黑" panose="020B0503020204020204" pitchFamily="34" charset="-122"/>
                <a:ea typeface="微软雅黑" panose="020B0503020204020204" pitchFamily="34" charset="-122"/>
              </a:rPr>
              <a:t>[3]</a:t>
            </a:r>
            <a:r>
              <a:rPr dirty="0">
                <a:solidFill>
                  <a:schemeClr val="tx1">
                    <a:lumMod val="65000"/>
                    <a:lumOff val="35000"/>
                  </a:schemeClr>
                </a:solidFill>
                <a:latin typeface="微软雅黑" panose="020B0503020204020204" pitchFamily="34" charset="-122"/>
                <a:ea typeface="微软雅黑" panose="020B0503020204020204" pitchFamily="34" charset="-122"/>
              </a:rPr>
              <a:t>SE2021-G005-项目想法1.0.docx</a:t>
            </a:r>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lnSpc>
                <a:spcPct val="160000"/>
              </a:lnSpc>
            </a:pPr>
            <a:r>
              <a:rPr lang="en-US" dirty="0">
                <a:solidFill>
                  <a:schemeClr val="tx1">
                    <a:lumMod val="65000"/>
                    <a:lumOff val="35000"/>
                  </a:schemeClr>
                </a:solidFill>
                <a:latin typeface="微软雅黑" panose="020B0503020204020204" pitchFamily="34" charset="-122"/>
                <a:ea typeface="微软雅黑" panose="020B0503020204020204" pitchFamily="34" charset="-122"/>
              </a:rPr>
              <a:t>[4]</a:t>
            </a:r>
            <a:r>
              <a:rPr dirty="0">
                <a:solidFill>
                  <a:schemeClr val="tx1">
                    <a:lumMod val="65000"/>
                    <a:lumOff val="35000"/>
                  </a:schemeClr>
                </a:solidFill>
                <a:latin typeface="微软雅黑" panose="020B0503020204020204" pitchFamily="34" charset="-122"/>
                <a:ea typeface="微软雅黑" panose="020B0503020204020204" pitchFamily="34" charset="-122"/>
              </a:rPr>
              <a:t>SE2021-G005-项目计划表0.1.docx</a:t>
            </a:r>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lnSpc>
                <a:spcPct val="160000"/>
              </a:lnSpc>
            </a:pPr>
            <a:r>
              <a:rPr lang="en-US" dirty="0">
                <a:solidFill>
                  <a:schemeClr val="tx1">
                    <a:lumMod val="65000"/>
                    <a:lumOff val="35000"/>
                  </a:schemeClr>
                </a:solidFill>
                <a:latin typeface="微软雅黑" panose="020B0503020204020204" pitchFamily="34" charset="-122"/>
                <a:ea typeface="微软雅黑" panose="020B0503020204020204" pitchFamily="34" charset="-122"/>
              </a:rPr>
              <a:t>[5]</a:t>
            </a:r>
            <a:r>
              <a:rPr dirty="0">
                <a:solidFill>
                  <a:schemeClr val="tx1">
                    <a:lumMod val="65000"/>
                    <a:lumOff val="35000"/>
                  </a:schemeClr>
                </a:solidFill>
                <a:latin typeface="微软雅黑" panose="020B0503020204020204" pitchFamily="34" charset="-122"/>
                <a:ea typeface="微软雅黑" panose="020B0503020204020204" pitchFamily="34" charset="-122"/>
              </a:rPr>
              <a:t>SE2021-G005-可行性分析报告0.1.docx</a:t>
            </a:r>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lnSpc>
                <a:spcPct val="160000"/>
              </a:lnSpc>
            </a:pPr>
            <a:r>
              <a:rPr lang="en-US" dirty="0">
                <a:solidFill>
                  <a:schemeClr val="tx1">
                    <a:lumMod val="65000"/>
                    <a:lumOff val="35000"/>
                  </a:schemeClr>
                </a:solidFill>
                <a:latin typeface="微软雅黑" panose="020B0503020204020204" pitchFamily="34" charset="-122"/>
                <a:ea typeface="微软雅黑" panose="020B0503020204020204" pitchFamily="34" charset="-122"/>
              </a:rPr>
              <a:t>[6]</a:t>
            </a:r>
            <a:r>
              <a:rPr dirty="0">
                <a:solidFill>
                  <a:schemeClr val="tx1">
                    <a:lumMod val="65000"/>
                    <a:lumOff val="35000"/>
                  </a:schemeClr>
                </a:solidFill>
                <a:latin typeface="微软雅黑" panose="020B0503020204020204" pitchFamily="34" charset="-122"/>
                <a:ea typeface="微软雅黑" panose="020B0503020204020204" pitchFamily="34" charset="-122"/>
              </a:rPr>
              <a:t>SE2021-G005-需求分析报告1.0.docx</a:t>
            </a:r>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lnSpc>
                <a:spcPct val="160000"/>
              </a:lnSpc>
            </a:pPr>
            <a:r>
              <a:rPr lang="en-US" dirty="0">
                <a:solidFill>
                  <a:schemeClr val="tx1">
                    <a:lumMod val="65000"/>
                    <a:lumOff val="35000"/>
                  </a:schemeClr>
                </a:solidFill>
                <a:latin typeface="微软雅黑" panose="020B0503020204020204" pitchFamily="34" charset="-122"/>
                <a:ea typeface="微软雅黑" panose="020B0503020204020204" pitchFamily="34" charset="-122"/>
              </a:rPr>
              <a:t>[7]</a:t>
            </a:r>
            <a:r>
              <a:rPr dirty="0">
                <a:solidFill>
                  <a:schemeClr val="tx1">
                    <a:lumMod val="65000"/>
                    <a:lumOff val="35000"/>
                  </a:schemeClr>
                </a:solidFill>
                <a:latin typeface="微软雅黑" panose="020B0503020204020204" pitchFamily="34" charset="-122"/>
                <a:ea typeface="微软雅黑" panose="020B0503020204020204" pitchFamily="34" charset="-122"/>
              </a:rPr>
              <a:t>SE2021-G005-系统设计说明报告1.0.docx</a:t>
            </a:r>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lnSpc>
                <a:spcPct val="160000"/>
              </a:lnSpc>
            </a:pPr>
            <a:r>
              <a:rPr lang="en-US" dirty="0">
                <a:solidFill>
                  <a:schemeClr val="tx1">
                    <a:lumMod val="65000"/>
                    <a:lumOff val="35000"/>
                  </a:schemeClr>
                </a:solidFill>
                <a:latin typeface="微软雅黑" panose="020B0503020204020204" pitchFamily="34" charset="-122"/>
                <a:ea typeface="微软雅黑" panose="020B0503020204020204" pitchFamily="34" charset="-122"/>
              </a:rPr>
              <a:t>[8]</a:t>
            </a:r>
            <a:r>
              <a:rPr dirty="0">
                <a:solidFill>
                  <a:schemeClr val="tx1">
                    <a:lumMod val="65000"/>
                    <a:lumOff val="35000"/>
                  </a:schemeClr>
                </a:solidFill>
                <a:latin typeface="微软雅黑" panose="020B0503020204020204" pitchFamily="34" charset="-122"/>
                <a:ea typeface="微软雅黑" panose="020B0503020204020204" pitchFamily="34" charset="-122"/>
              </a:rPr>
              <a:t>SE2021-G005-用户手册1.0.docx</a:t>
            </a:r>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lnSpc>
                <a:spcPct val="160000"/>
              </a:lnSpc>
            </a:pPr>
            <a:r>
              <a:rPr lang="en-US" dirty="0">
                <a:solidFill>
                  <a:schemeClr val="tx1">
                    <a:lumMod val="65000"/>
                    <a:lumOff val="35000"/>
                  </a:schemeClr>
                </a:solidFill>
                <a:latin typeface="微软雅黑" panose="020B0503020204020204" pitchFamily="34" charset="-122"/>
                <a:ea typeface="微软雅黑" panose="020B0503020204020204" pitchFamily="34" charset="-122"/>
              </a:rPr>
              <a:t>[9]</a:t>
            </a:r>
            <a:r>
              <a:rPr dirty="0">
                <a:solidFill>
                  <a:schemeClr val="tx1">
                    <a:lumMod val="65000"/>
                    <a:lumOff val="35000"/>
                  </a:schemeClr>
                </a:solidFill>
                <a:latin typeface="微软雅黑" panose="020B0503020204020204" pitchFamily="34" charset="-122"/>
                <a:ea typeface="微软雅黑" panose="020B0503020204020204" pitchFamily="34" charset="-122"/>
              </a:rPr>
              <a:t>SE2021-G005-软件详细设计1.1.docx</a:t>
            </a:r>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lnSpc>
                <a:spcPct val="160000"/>
              </a:lnSpc>
            </a:pPr>
            <a:r>
              <a:rPr lang="en-US" dirty="0">
                <a:solidFill>
                  <a:schemeClr val="tx1">
                    <a:lumMod val="65000"/>
                    <a:lumOff val="35000"/>
                  </a:schemeClr>
                </a:solidFill>
                <a:latin typeface="微软雅黑" panose="020B0503020204020204" pitchFamily="34" charset="-122"/>
                <a:ea typeface="微软雅黑" panose="020B0503020204020204" pitchFamily="34" charset="-122"/>
              </a:rPr>
              <a:t>[10]</a:t>
            </a:r>
            <a:r>
              <a:rPr dirty="0">
                <a:solidFill>
                  <a:schemeClr val="tx1">
                    <a:lumMod val="65000"/>
                    <a:lumOff val="35000"/>
                  </a:schemeClr>
                </a:solidFill>
                <a:latin typeface="微软雅黑" panose="020B0503020204020204" pitchFamily="34" charset="-122"/>
                <a:ea typeface="微软雅黑" panose="020B0503020204020204" pitchFamily="34" charset="-122"/>
              </a:rPr>
              <a:t>SE2021-G005-软件代码规范说明0.2.docx</a:t>
            </a:r>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lnSpc>
                <a:spcPct val="160000"/>
              </a:lnSpc>
            </a:pPr>
            <a:r>
              <a:rPr lang="en-US" dirty="0">
                <a:solidFill>
                  <a:schemeClr val="tx1">
                    <a:lumMod val="65000"/>
                    <a:lumOff val="35000"/>
                  </a:schemeClr>
                </a:solidFill>
                <a:latin typeface="微软雅黑" panose="020B0503020204020204" pitchFamily="34" charset="-122"/>
                <a:ea typeface="微软雅黑" panose="020B0503020204020204" pitchFamily="34" charset="-122"/>
              </a:rPr>
              <a:t>[11]</a:t>
            </a:r>
            <a:r>
              <a:rPr dirty="0">
                <a:solidFill>
                  <a:schemeClr val="tx1">
                    <a:lumMod val="65000"/>
                    <a:lumOff val="35000"/>
                  </a:schemeClr>
                </a:solidFill>
                <a:latin typeface="微软雅黑" panose="020B0503020204020204" pitchFamily="34" charset="-122"/>
                <a:ea typeface="微软雅黑" panose="020B0503020204020204" pitchFamily="34" charset="-122"/>
              </a:rPr>
              <a:t>SE2021-G005-代码清单0.4.docx</a:t>
            </a:r>
            <a:endParaRPr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lnSpc>
                <a:spcPct val="160000"/>
              </a:lnSpc>
            </a:pPr>
            <a:r>
              <a:rPr lang="en-US" dirty="0">
                <a:solidFill>
                  <a:schemeClr val="tx1">
                    <a:lumMod val="65000"/>
                    <a:lumOff val="35000"/>
                  </a:schemeClr>
                </a:solidFill>
                <a:latin typeface="微软雅黑" panose="020B0503020204020204" pitchFamily="34" charset="-122"/>
                <a:ea typeface="微软雅黑" panose="020B0503020204020204" pitchFamily="34" charset="-122"/>
              </a:rPr>
              <a:t>[12]</a:t>
            </a:r>
            <a:r>
              <a:rPr dirty="0">
                <a:solidFill>
                  <a:schemeClr val="tx1">
                    <a:lumMod val="65000"/>
                    <a:lumOff val="35000"/>
                  </a:schemeClr>
                </a:solidFill>
                <a:latin typeface="微软雅黑" panose="020B0503020204020204" pitchFamily="34" charset="-122"/>
                <a:ea typeface="微软雅黑" panose="020B0503020204020204" pitchFamily="34" charset="-122"/>
              </a:rPr>
              <a:t>SE2021-G005-软件测试分析报告0.4.docx</a:t>
            </a:r>
            <a:endParaRPr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参考文献</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200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par>
                                <p:cTn id="8" presetID="22" presetClass="entr" presetSubtype="4" fill="hold" nodeType="withEffect">
                                  <p:stCondLst>
                                    <p:cond delay="4000"/>
                                  </p:stCondLst>
                                  <p:childTnLst>
                                    <p:set>
                                      <p:cBhvr>
                                        <p:cTn id="9" dur="1" fill="hold">
                                          <p:stCondLst>
                                            <p:cond delay="0"/>
                                          </p:stCondLst>
                                        </p:cTn>
                                        <p:tgtEl>
                                          <p:spTgt spid="38"/>
                                        </p:tgtEl>
                                        <p:attrNameLst>
                                          <p:attrName>style.visibility</p:attrName>
                                        </p:attrNameLst>
                                      </p:cBhvr>
                                      <p:to>
                                        <p:strVal val="visible"/>
                                      </p:to>
                                    </p:set>
                                    <p:animEffect transition="in" filter="wipe(down)">
                                      <p:cBhvr>
                                        <p:cTn id="10" dur="500"/>
                                        <p:tgtEl>
                                          <p:spTgt spid="38"/>
                                        </p:tgtEl>
                                      </p:cBhvr>
                                    </p:animEffect>
                                  </p:childTnLst>
                                </p:cTn>
                              </p:par>
                              <p:par>
                                <p:cTn id="11" presetID="22" presetClass="entr" presetSubtype="1" fill="hold" grpId="0" nodeType="withEffect">
                                  <p:stCondLst>
                                    <p:cond delay="4000"/>
                                  </p:stCondLst>
                                  <p:childTnLst>
                                    <p:set>
                                      <p:cBhvr>
                                        <p:cTn id="12" dur="1" fill="hold">
                                          <p:stCondLst>
                                            <p:cond delay="0"/>
                                          </p:stCondLst>
                                        </p:cTn>
                                        <p:tgtEl>
                                          <p:spTgt spid="61"/>
                                        </p:tgtEl>
                                        <p:attrNameLst>
                                          <p:attrName>style.visibility</p:attrName>
                                        </p:attrNameLst>
                                      </p:cBhvr>
                                      <p:to>
                                        <p:strVal val="visible"/>
                                      </p:to>
                                    </p:set>
                                    <p:animEffect transition="in" filter="wipe(up)">
                                      <p:cBhvr>
                                        <p:cTn id="13" dur="1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Oval 4"/>
          <p:cNvSpPr/>
          <p:nvPr/>
        </p:nvSpPr>
        <p:spPr>
          <a:xfrm>
            <a:off x="5229231" y="1856871"/>
            <a:ext cx="1679106" cy="16874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lumMod val="95000"/>
                </a:schemeClr>
              </a:solidFill>
            </a:endParaRPr>
          </a:p>
        </p:txBody>
      </p:sp>
      <p:sp>
        <p:nvSpPr>
          <p:cNvPr id="78" name="矩形 77"/>
          <p:cNvSpPr/>
          <p:nvPr/>
        </p:nvSpPr>
        <p:spPr>
          <a:xfrm>
            <a:off x="4352260" y="3962469"/>
            <a:ext cx="3432810" cy="582295"/>
          </a:xfrm>
          <a:prstGeom prst="rect">
            <a:avLst/>
          </a:prstGeom>
        </p:spPr>
        <p:txBody>
          <a:bodyPr wrap="none" lIns="91400" tIns="45699" rIns="91400" bIns="45699">
            <a:spAutoFit/>
          </a:bodyPr>
          <a:lstStyle/>
          <a:p>
            <a:pPr lvl="0" algn="l" defTabSz="914400">
              <a:defRPr/>
            </a:pPr>
            <a:r>
              <a:rPr lang="zh-CN" altLang="en-US" sz="3200" kern="0" dirty="0">
                <a:solidFill>
                  <a:schemeClr val="accent1"/>
                </a:solidFill>
                <a:latin typeface="微软雅黑" panose="020B0503020204020204" pitchFamily="34" charset="-122"/>
                <a:ea typeface="微软雅黑" panose="020B0503020204020204" pitchFamily="34" charset="-122"/>
              </a:rPr>
              <a:t>小组分工以及总结</a:t>
            </a:r>
            <a:endParaRPr lang="zh-CN" altLang="en-US" sz="3200" kern="0" dirty="0">
              <a:solidFill>
                <a:schemeClr val="accent1"/>
              </a:solidFill>
              <a:latin typeface="微软雅黑" panose="020B0503020204020204" pitchFamily="34" charset="-122"/>
              <a:ea typeface="微软雅黑" panose="020B0503020204020204" pitchFamily="34" charset="-122"/>
            </a:endParaRPr>
          </a:p>
        </p:txBody>
      </p:sp>
      <p:sp>
        <p:nvSpPr>
          <p:cNvPr id="93" name="TextBox 92"/>
          <p:cNvSpPr txBox="1"/>
          <p:nvPr/>
        </p:nvSpPr>
        <p:spPr>
          <a:xfrm>
            <a:off x="15669497" y="8397551"/>
            <a:ext cx="1107915" cy="461494"/>
          </a:xfrm>
          <a:prstGeom prst="rect">
            <a:avLst/>
          </a:prstGeom>
          <a:noFill/>
        </p:spPr>
        <p:txBody>
          <a:bodyPr wrap="none" lIns="91400" tIns="45699" rIns="91400" bIns="45699" rtlCol="0">
            <a:spAutoFit/>
          </a:bodyPr>
          <a:lstStyle/>
          <a:p>
            <a:r>
              <a:rPr lang="zh-CN" altLang="en-US" sz="2400" dirty="0"/>
              <a:t>延时符</a:t>
            </a:r>
            <a:endParaRPr lang="zh-CN" altLang="en-US" sz="2400" dirty="0"/>
          </a:p>
        </p:txBody>
      </p:sp>
      <p:sp>
        <p:nvSpPr>
          <p:cNvPr id="26" name="矩形 25"/>
          <p:cNvSpPr/>
          <p:nvPr/>
        </p:nvSpPr>
        <p:spPr>
          <a:xfrm>
            <a:off x="5411718" y="2437856"/>
            <a:ext cx="1368425" cy="569595"/>
          </a:xfrm>
          <a:prstGeom prst="rect">
            <a:avLst/>
          </a:prstGeom>
        </p:spPr>
        <p:txBody>
          <a:bodyPr wrap="none" lIns="91400" tIns="45699" rIns="91400" bIns="45699">
            <a:spAutoFit/>
          </a:bodyPr>
          <a:lstStyle/>
          <a:p>
            <a:pPr algn="ctr">
              <a:lnSpc>
                <a:spcPct val="130000"/>
              </a:lnSpc>
              <a:defRPr/>
            </a:pPr>
            <a:r>
              <a:rPr lang="en-US"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PART 02</a:t>
            </a:r>
            <a:endParaRPr lang="en-US" altLang="zh-CN"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74"/>
                                        </p:tgtEl>
                                        <p:attrNameLst>
                                          <p:attrName>style.visibility</p:attrName>
                                        </p:attrNameLst>
                                      </p:cBhvr>
                                      <p:to>
                                        <p:strVal val="visible"/>
                                      </p:to>
                                    </p:set>
                                    <p:animScale>
                                      <p:cBhvr>
                                        <p:cTn id="7" dur="1000" decel="50000" fill="hold">
                                          <p:stCondLst>
                                            <p:cond delay="0"/>
                                          </p:stCondLst>
                                        </p:cTn>
                                        <p:tgtEl>
                                          <p:spTgt spid="7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74"/>
                                        </p:tgtEl>
                                        <p:attrNameLst>
                                          <p:attrName>ppt_x</p:attrName>
                                          <p:attrName>ppt_y</p:attrName>
                                        </p:attrNameLst>
                                      </p:cBhvr>
                                    </p:animMotion>
                                    <p:animEffect transition="in" filter="fade">
                                      <p:cBhvr>
                                        <p:cTn id="9" dur="1000"/>
                                        <p:tgtEl>
                                          <p:spTgt spid="74"/>
                                        </p:tgtEl>
                                      </p:cBhvr>
                                    </p:animEffect>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up)">
                                      <p:cBhvr>
                                        <p:cTn id="13" dur="500"/>
                                        <p:tgtEl>
                                          <p:spTgt spid="26"/>
                                        </p:tgtEl>
                                      </p:cBhvr>
                                    </p:animEffect>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wipe(up)">
                                      <p:cBhvr>
                                        <p:cTn id="17"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bldLvl="0" animBg="1"/>
      <p:bldP spid="78" grpId="0"/>
      <p:bldP spid="2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小组分工</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graphicFrame>
        <p:nvGraphicFramePr>
          <p:cNvPr id="2" name="表格 1"/>
          <p:cNvGraphicFramePr/>
          <p:nvPr>
            <p:custDataLst>
              <p:tags r:id="rId1"/>
            </p:custDataLst>
          </p:nvPr>
        </p:nvGraphicFramePr>
        <p:xfrm>
          <a:off x="4049395" y="400685"/>
          <a:ext cx="6250940" cy="6056630"/>
        </p:xfrm>
        <a:graphic>
          <a:graphicData uri="http://schemas.openxmlformats.org/drawingml/2006/table">
            <a:tbl>
              <a:tblPr firstRow="1" bandRow="1">
                <a:tableStyleId>{3B4B98B0-60AC-42C2-AFA5-B58CD77FA1E5}</a:tableStyleId>
              </a:tblPr>
              <a:tblGrid>
                <a:gridCol w="783590"/>
                <a:gridCol w="1509395"/>
                <a:gridCol w="1282700"/>
                <a:gridCol w="431165"/>
                <a:gridCol w="19685"/>
                <a:gridCol w="431800"/>
                <a:gridCol w="537210"/>
                <a:gridCol w="623570"/>
                <a:gridCol w="631825"/>
              </a:tblGrid>
              <a:tr h="224155">
                <a:tc gridSpan="2">
                  <a:txBody>
                    <a:bodyPr/>
                    <a:p>
                      <a:pPr indent="0" algn="ctr">
                        <a:buNone/>
                      </a:pPr>
                      <a:r>
                        <a:rPr lang="en-US" sz="1000"/>
                        <a:t>姓 名</a:t>
                      </a:r>
                      <a:endParaRPr lang="en-US" altLang="en-US" sz="1000"/>
                    </a:p>
                  </a:txBody>
                  <a:tcPr marL="68580" marR="68580" marT="0" marB="0" vert="horz" anchor="ctr" anchorCtr="0"/>
                </a:tc>
                <a:tc hMerge="1">
                  <a:tcPr/>
                </a:tc>
                <a:tc gridSpan="7">
                  <a:txBody>
                    <a:bodyPr/>
                    <a:p>
                      <a:pPr indent="0" algn="ctr">
                        <a:buNone/>
                      </a:pPr>
                      <a:r>
                        <a:rPr lang="en-US" sz="1000"/>
                        <a:t>黄依豪</a:t>
                      </a:r>
                      <a:endParaRPr lang="en-US" altLang="en-US" sz="1000"/>
                    </a:p>
                  </a:txBody>
                  <a:tcPr marL="68580" marR="68580" marT="0" marB="0" vert="horz" anchor="ctr" anchorCtr="0"/>
                </a:tc>
                <a:tc hMerge="1">
                  <a:tcPr/>
                </a:tc>
                <a:tc hMerge="1">
                  <a:tcPr/>
                </a:tc>
                <a:tc hMerge="1">
                  <a:tcPr/>
                </a:tc>
                <a:tc hMerge="1">
                  <a:tcPr/>
                </a:tc>
                <a:tc hMerge="1">
                  <a:tcPr/>
                </a:tc>
                <a:tc hMerge="1">
                  <a:tcPr/>
                </a:tc>
              </a:tr>
              <a:tr h="224790">
                <a:tc gridSpan="9">
                  <a:txBody>
                    <a:bodyPr/>
                    <a:p>
                      <a:pPr indent="0" algn="ctr">
                        <a:buNone/>
                      </a:pPr>
                      <a:r>
                        <a:rPr lang="en-US" sz="900"/>
                        <a:t>工 作 安 排</a:t>
                      </a:r>
                      <a:endParaRPr lang="en-US" altLang="en-US" sz="900"/>
                    </a:p>
                  </a:txBody>
                  <a:tcPr marL="68580" marR="68580" marT="0" marB="0" vert="horz" anchor="ctr" anchorCtr="0"/>
                </a:tc>
                <a:tc hMerge="1">
                  <a:tcPr/>
                </a:tc>
                <a:tc hMerge="1">
                  <a:tcPr/>
                </a:tc>
                <a:tc hMerge="1">
                  <a:tcPr/>
                </a:tc>
                <a:tc hMerge="1">
                  <a:tcPr/>
                </a:tc>
                <a:tc hMerge="1">
                  <a:tcPr/>
                </a:tc>
                <a:tc hMerge="1">
                  <a:tcPr/>
                </a:tc>
                <a:tc hMerge="1">
                  <a:tcPr/>
                </a:tc>
                <a:tc hMerge="1">
                  <a:tcPr/>
                </a:tc>
              </a:tr>
              <a:tr h="224790">
                <a:tc gridSpan="3">
                  <a:txBody>
                    <a:bodyPr/>
                    <a:p>
                      <a:pPr indent="0" algn="ctr">
                        <a:buNone/>
                      </a:pPr>
                      <a:r>
                        <a:rPr lang="en-US" sz="1000"/>
                        <a:t>工作任务一</a:t>
                      </a:r>
                      <a:endParaRPr lang="en-US" altLang="en-US" sz="1000"/>
                    </a:p>
                  </a:txBody>
                  <a:tcPr marL="68580" marR="68580" marT="0" marB="0" vert="horz" anchor="ctr" anchorCtr="0"/>
                </a:tc>
                <a:tc hMerge="1">
                  <a:tcPr/>
                </a:tc>
                <a:tc hMerge="1">
                  <a:tcPr/>
                </a:tc>
                <a:tc gridSpan="6">
                  <a:txBody>
                    <a:bodyPr/>
                    <a:p>
                      <a:pPr indent="0" algn="ctr">
                        <a:buNone/>
                      </a:pPr>
                      <a:r>
                        <a:rPr lang="en-US" sz="1000"/>
                        <a:t>完成情况</a:t>
                      </a:r>
                      <a:endParaRPr lang="en-US" altLang="en-US" sz="1000"/>
                    </a:p>
                  </a:txBody>
                  <a:tcPr marL="68580" marR="68580" marT="0" marB="0" vert="horz" anchor="ctr" anchorCtr="0"/>
                </a:tc>
                <a:tc hMerge="1">
                  <a:tcPr/>
                </a:tc>
                <a:tc hMerge="1">
                  <a:tcPr/>
                </a:tc>
                <a:tc hMerge="1">
                  <a:tcPr/>
                </a:tc>
                <a:tc hMerge="1">
                  <a:tcPr/>
                </a:tc>
                <a:tc hMerge="1">
                  <a:tcPr/>
                </a:tc>
              </a:tr>
              <a:tr h="269240">
                <a:tc>
                  <a:txBody>
                    <a:bodyPr/>
                    <a:p>
                      <a:pPr indent="0">
                        <a:buNone/>
                      </a:pPr>
                      <a:r>
                        <a:rPr lang="en-US" sz="900"/>
                        <a:t> 工作内容 </a:t>
                      </a:r>
                      <a:endParaRPr lang="en-US" altLang="en-US" sz="900"/>
                    </a:p>
                  </a:txBody>
                  <a:tcPr marL="68580" marR="68580" marT="0" marB="0" vert="horz" anchor="ctr" anchorCtr="0"/>
                </a:tc>
                <a:tc gridSpan="2">
                  <a:txBody>
                    <a:bodyPr/>
                    <a:p>
                      <a:pPr indent="0">
                        <a:buNone/>
                      </a:pPr>
                      <a:r>
                        <a:rPr lang="en-US" sz="900"/>
                        <a:t>制作测试用例</a:t>
                      </a:r>
                      <a:endParaRPr lang="en-US" altLang="en-US" sz="900"/>
                    </a:p>
                  </a:txBody>
                  <a:tcPr marL="68580" marR="68580" marT="0" marB="0" vert="horz" anchor="ctr" anchorCtr="0"/>
                </a:tc>
                <a:tc hMerge="1">
                  <a:tcPr/>
                </a:tc>
                <a:tc gridSpan="6">
                  <a:txBody>
                    <a:bodyPr/>
                    <a:p>
                      <a:pPr indent="0">
                        <a:buNone/>
                      </a:pPr>
                      <a:r>
                        <a:rPr lang="en-US" sz="900"/>
                        <a:t>职员是否认同该工作内容？R认同 □不认同 □其他</a:t>
                      </a:r>
                      <a:endParaRPr lang="en-US" altLang="en-US" sz="900"/>
                    </a:p>
                  </a:txBody>
                  <a:tcPr marL="68580" marR="68580" marT="0" marB="0" vert="horz" anchor="ctr" anchorCtr="0"/>
                </a:tc>
                <a:tc hMerge="1">
                  <a:tcPr/>
                </a:tc>
                <a:tc hMerge="1">
                  <a:tcPr/>
                </a:tc>
                <a:tc hMerge="1">
                  <a:tcPr/>
                </a:tc>
                <a:tc hMerge="1">
                  <a:tcPr/>
                </a:tc>
                <a:tc hMerge="1">
                  <a:tcPr/>
                </a:tc>
              </a:tr>
              <a:tr h="393700">
                <a:tc>
                  <a:txBody>
                    <a:bodyPr/>
                    <a:p>
                      <a:pPr indent="0">
                        <a:buNone/>
                      </a:pPr>
                      <a:r>
                        <a:rPr lang="en-US" sz="900"/>
                        <a:t> 工作目标完成时间 </a:t>
                      </a:r>
                      <a:endParaRPr lang="en-US" altLang="en-US" sz="900"/>
                    </a:p>
                  </a:txBody>
                  <a:tcPr marL="68580" marR="68580" marT="0" marB="0" vert="horz" anchor="ctr" anchorCtr="0"/>
                </a:tc>
                <a:tc gridSpan="2">
                  <a:txBody>
                    <a:bodyPr/>
                    <a:p>
                      <a:pPr indent="0">
                        <a:buNone/>
                      </a:pPr>
                      <a:r>
                        <a:rPr lang="en-US" sz="1000"/>
                        <a:t>2021/12/12 0：00</a:t>
                      </a:r>
                      <a:endParaRPr lang="en-US" altLang="en-US" sz="1000"/>
                    </a:p>
                  </a:txBody>
                  <a:tcPr marL="68580" marR="68580" marT="0" marB="0" vert="horz" anchor="ctr" anchorCtr="0"/>
                </a:tc>
                <a:tc hMerge="1">
                  <a:tcPr/>
                </a:tc>
                <a:tc gridSpan="6">
                  <a:txBody>
                    <a:bodyPr/>
                    <a:p>
                      <a:pPr indent="0">
                        <a:buNone/>
                      </a:pPr>
                      <a:r>
                        <a:rPr lang="en-US" sz="900"/>
                        <a:t>职员是否认同该工作目标？R认同 □不认同 □其他</a:t>
                      </a:r>
                      <a:endParaRPr lang="en-US" altLang="en-US" sz="900"/>
                    </a:p>
                  </a:txBody>
                  <a:tcPr marL="68580" marR="68580" marT="0" marB="0" vert="horz" anchor="ctr" anchorCtr="0"/>
                </a:tc>
                <a:tc hMerge="1">
                  <a:tcPr/>
                </a:tc>
                <a:tc hMerge="1">
                  <a:tcPr/>
                </a:tc>
                <a:tc hMerge="1">
                  <a:tcPr/>
                </a:tc>
                <a:tc hMerge="1">
                  <a:tcPr/>
                </a:tc>
                <a:tc hMerge="1">
                  <a:tcPr/>
                </a:tc>
              </a:tr>
              <a:tr h="269875">
                <a:tc>
                  <a:txBody>
                    <a:bodyPr/>
                    <a:p>
                      <a:pPr indent="0">
                        <a:buNone/>
                      </a:pPr>
                      <a:r>
                        <a:rPr lang="en-US" sz="900"/>
                        <a:t>评价方法</a:t>
                      </a:r>
                      <a:endParaRPr lang="en-US" altLang="en-US" sz="900"/>
                    </a:p>
                  </a:txBody>
                  <a:tcPr marL="68580" marR="68580" marT="0" marB="0" vert="horz" anchor="ctr" anchorCtr="0"/>
                </a:tc>
                <a:tc gridSpan="2">
                  <a:txBody>
                    <a:bodyPr/>
                    <a:p>
                      <a:pPr indent="0">
                        <a:buNone/>
                      </a:pPr>
                      <a:r>
                        <a:rPr lang="en-US" sz="1000"/>
                        <a:t>测试用例是否完备</a:t>
                      </a:r>
                      <a:endParaRPr lang="en-US" altLang="en-US" sz="1000"/>
                    </a:p>
                  </a:txBody>
                  <a:tcPr marL="68580" marR="68580" marT="0" marB="0" vert="horz" anchor="ctr" anchorCtr="0"/>
                </a:tc>
                <a:tc hMerge="1">
                  <a:tcPr/>
                </a:tc>
                <a:tc gridSpan="6">
                  <a:txBody>
                    <a:bodyPr/>
                    <a:p>
                      <a:pPr indent="0">
                        <a:buNone/>
                      </a:pPr>
                      <a:r>
                        <a:rPr lang="en-US" sz="900"/>
                        <a:t>职员是否认同该评价方法？R认同 □不认同 □其他</a:t>
                      </a:r>
                      <a:endParaRPr lang="en-US" altLang="en-US" sz="900"/>
                    </a:p>
                  </a:txBody>
                  <a:tcPr marL="68580" marR="68580" marT="0" marB="0" vert="horz" anchor="ctr" anchorCtr="0"/>
                </a:tc>
                <a:tc hMerge="1">
                  <a:tcPr/>
                </a:tc>
                <a:tc hMerge="1">
                  <a:tcPr/>
                </a:tc>
                <a:tc hMerge="1">
                  <a:tcPr/>
                </a:tc>
                <a:tc hMerge="1">
                  <a:tcPr/>
                </a:tc>
                <a:tc hMerge="1">
                  <a:tcPr/>
                </a:tc>
              </a:tr>
              <a:tr h="262255">
                <a:tc rowSpan="2">
                  <a:txBody>
                    <a:bodyPr/>
                    <a:p>
                      <a:pPr indent="0">
                        <a:buNone/>
                      </a:pPr>
                      <a:r>
                        <a:rPr lang="en-US" sz="900"/>
                        <a:t>评价结果</a:t>
                      </a:r>
                      <a:endParaRPr lang="en-US" altLang="en-US" sz="900"/>
                    </a:p>
                  </a:txBody>
                  <a:tcPr marL="68580" marR="68580" marT="0" marB="0" vert="horz" anchor="ctr" anchorCtr="0"/>
                </a:tc>
                <a:tc rowSpan="2" gridSpan="2">
                  <a:txBody>
                    <a:bodyPr/>
                    <a:p>
                      <a:pPr indent="0">
                        <a:buNone/>
                      </a:pPr>
                      <a:r>
                        <a:rPr lang="en-US" sz="1000"/>
                        <a:t> </a:t>
                      </a:r>
                      <a:endParaRPr lang="en-US" altLang="en-US" sz="1000"/>
                    </a:p>
                  </a:txBody>
                  <a:tcPr marL="68580" marR="68580" marT="0" marB="0" vert="horz" anchor="ctr" anchorCtr="0"/>
                </a:tc>
                <a:tc rowSpan="2" hMerge="1">
                  <a:tcPr/>
                </a:tc>
                <a:tc gridSpan="2">
                  <a:txBody>
                    <a:bodyPr/>
                    <a:p>
                      <a:pPr indent="0">
                        <a:buNone/>
                      </a:pPr>
                      <a:r>
                        <a:rPr lang="en-US" sz="900"/>
                        <a:t>优秀</a:t>
                      </a:r>
                      <a:endParaRPr lang="en-US" altLang="en-US" sz="900"/>
                    </a:p>
                  </a:txBody>
                  <a:tcPr marL="68580" marR="68580" marT="0" marB="0" vert="horz" anchor="ctr" anchorCtr="0"/>
                </a:tc>
                <a:tc hMerge="1">
                  <a:tcPr/>
                </a:tc>
                <a:tc>
                  <a:txBody>
                    <a:bodyPr/>
                    <a:p>
                      <a:pPr indent="0">
                        <a:buNone/>
                      </a:pPr>
                      <a:r>
                        <a:rPr lang="en-US" sz="900"/>
                        <a:t>良好</a:t>
                      </a:r>
                      <a:endParaRPr lang="en-US" altLang="en-US" sz="900"/>
                    </a:p>
                  </a:txBody>
                  <a:tcPr marL="68580" marR="68580" marT="0" marB="0" vert="horz" anchor="ctr" anchorCtr="0"/>
                </a:tc>
                <a:tc>
                  <a:txBody>
                    <a:bodyPr/>
                    <a:p>
                      <a:pPr indent="0">
                        <a:buNone/>
                      </a:pPr>
                      <a:r>
                        <a:rPr lang="en-US" sz="900"/>
                        <a:t>合格</a:t>
                      </a:r>
                      <a:endParaRPr lang="en-US" altLang="en-US" sz="900"/>
                    </a:p>
                  </a:txBody>
                  <a:tcPr marL="68580" marR="68580" marT="0" marB="0" vert="horz" anchor="ctr" anchorCtr="0"/>
                </a:tc>
                <a:tc>
                  <a:txBody>
                    <a:bodyPr/>
                    <a:p>
                      <a:pPr indent="0">
                        <a:buNone/>
                      </a:pPr>
                      <a:r>
                        <a:rPr lang="en-US" sz="900"/>
                        <a:t>待改进</a:t>
                      </a:r>
                      <a:endParaRPr lang="en-US" altLang="en-US" sz="900"/>
                    </a:p>
                  </a:txBody>
                  <a:tcPr marL="68580" marR="68580" marT="0" marB="0" vert="horz" anchor="ctr" anchorCtr="0"/>
                </a:tc>
                <a:tc>
                  <a:txBody>
                    <a:bodyPr/>
                    <a:p>
                      <a:pPr indent="0">
                        <a:buNone/>
                      </a:pPr>
                      <a:r>
                        <a:rPr lang="en-US" sz="900"/>
                        <a:t>未完成</a:t>
                      </a:r>
                      <a:endParaRPr lang="en-US" altLang="en-US" sz="900"/>
                    </a:p>
                  </a:txBody>
                  <a:tcPr marL="68580" marR="68580" marT="0" marB="0" vert="horz" anchor="ctr" anchorCtr="0"/>
                </a:tc>
              </a:tr>
              <a:tr h="224790">
                <a:tc vMerge="1">
                  <a:tcPr/>
                </a:tc>
                <a:tc vMerge="1" gridSpan="2">
                  <a:tcPr/>
                </a:tc>
                <a:tc vMerge="1" hMerge="1">
                  <a:tcPr/>
                </a:tc>
                <a:tc gridSpan="2">
                  <a:txBody>
                    <a:bodyPr/>
                    <a:p>
                      <a:pPr indent="0">
                        <a:buNone/>
                      </a:pPr>
                      <a:r>
                        <a:rPr lang="en-US" sz="1000"/>
                        <a:t>1</a:t>
                      </a:r>
                      <a:endParaRPr lang="en-US" altLang="en-US" sz="1000"/>
                    </a:p>
                  </a:txBody>
                  <a:tcPr marL="68580" marR="68580" marT="0" marB="0" vert="horz" anchor="ctr" anchorCtr="0"/>
                </a:tc>
                <a:tc hMerge="1">
                  <a:tcPr/>
                </a:tc>
                <a:tc>
                  <a:txBody>
                    <a:bodyPr/>
                    <a:p>
                      <a:pPr indent="0">
                        <a:buNone/>
                      </a:pPr>
                      <a:r>
                        <a:rPr lang="en-US" sz="1000"/>
                        <a:t> </a:t>
                      </a:r>
                      <a:endParaRPr lang="en-US" altLang="en-US" sz="1000"/>
                    </a:p>
                  </a:txBody>
                  <a:tcPr marL="68580" marR="68580" marT="0" marB="0" vert="horz" anchor="ctr" anchorCtr="0"/>
                </a:tc>
                <a:tc>
                  <a:txBody>
                    <a:bodyPr/>
                    <a:p>
                      <a:pPr indent="0">
                        <a:buNone/>
                      </a:pPr>
                      <a:r>
                        <a:rPr lang="en-US" sz="1000"/>
                        <a:t> </a:t>
                      </a:r>
                      <a:endParaRPr lang="en-US" altLang="en-US" sz="1000"/>
                    </a:p>
                  </a:txBody>
                  <a:tcPr marL="68580" marR="68580" marT="0" marB="0" vert="horz" anchor="ctr" anchorCtr="0"/>
                </a:tc>
                <a:tc>
                  <a:txBody>
                    <a:bodyPr/>
                    <a:p>
                      <a:pPr indent="0">
                        <a:buNone/>
                      </a:pPr>
                      <a:r>
                        <a:rPr lang="en-US" sz="1000"/>
                        <a:t> </a:t>
                      </a:r>
                      <a:endParaRPr lang="en-US" altLang="en-US" sz="1000"/>
                    </a:p>
                  </a:txBody>
                  <a:tcPr marL="68580" marR="68580" marT="0" marB="0" vert="horz" anchor="ctr" anchorCtr="0"/>
                </a:tc>
                <a:tc>
                  <a:txBody>
                    <a:bodyPr/>
                    <a:p>
                      <a:pPr indent="0">
                        <a:buNone/>
                      </a:pPr>
                      <a:r>
                        <a:rPr lang="en-US" sz="1000"/>
                        <a:t> </a:t>
                      </a:r>
                      <a:endParaRPr lang="en-US" altLang="en-US" sz="1000"/>
                    </a:p>
                  </a:txBody>
                  <a:tcPr marL="68580" marR="68580" marT="0" marB="0" vert="horz" anchor="ctr" anchorCtr="0"/>
                </a:tc>
              </a:tr>
              <a:tr h="224790">
                <a:tc gridSpan="3">
                  <a:txBody>
                    <a:bodyPr/>
                    <a:p>
                      <a:pPr indent="0">
                        <a:buNone/>
                      </a:pPr>
                      <a:r>
                        <a:rPr lang="en-US" sz="900"/>
                        <a:t>直属上级或正式员工是否就该工作与你进行沟通</a:t>
                      </a:r>
                      <a:endParaRPr lang="en-US" altLang="en-US" sz="900"/>
                    </a:p>
                  </a:txBody>
                  <a:tcPr marL="68580" marR="68580" marT="0" marB="0" vert="horz" anchor="ctr" anchorCtr="0"/>
                </a:tc>
                <a:tc hMerge="1">
                  <a:tcPr/>
                </a:tc>
                <a:tc hMerge="1">
                  <a:tcPr/>
                </a:tc>
                <a:tc gridSpan="6">
                  <a:txBody>
                    <a:bodyPr/>
                    <a:p>
                      <a:pPr indent="0">
                        <a:buNone/>
                      </a:pPr>
                      <a:r>
                        <a:rPr lang="en-US" sz="900"/>
                        <a:t>□沟通 </a:t>
                      </a:r>
                      <a:endParaRPr lang="en-US" altLang="en-US" sz="900"/>
                    </a:p>
                  </a:txBody>
                  <a:tcPr marL="68580" marR="68580" marT="0" marB="0" vert="horz" anchor="ctr" anchorCtr="0"/>
                </a:tc>
                <a:tc hMerge="1">
                  <a:tcPr/>
                </a:tc>
                <a:tc hMerge="1">
                  <a:tcPr/>
                </a:tc>
                <a:tc hMerge="1">
                  <a:tcPr/>
                </a:tc>
                <a:tc hMerge="1">
                  <a:tcPr/>
                </a:tc>
                <a:tc hMerge="1">
                  <a:tcPr/>
                </a:tc>
              </a:tr>
              <a:tr h="224790">
                <a:tc gridSpan="3">
                  <a:txBody>
                    <a:bodyPr/>
                    <a:p>
                      <a:pPr indent="0" algn="ctr">
                        <a:buNone/>
                      </a:pPr>
                      <a:r>
                        <a:rPr lang="en-US" sz="1000"/>
                        <a:t>工作任务二</a:t>
                      </a:r>
                      <a:endParaRPr lang="en-US" altLang="en-US" sz="1000"/>
                    </a:p>
                  </a:txBody>
                  <a:tcPr marL="68580" marR="68580" marT="0" marB="0" vert="horz" anchor="ctr" anchorCtr="0"/>
                </a:tc>
                <a:tc hMerge="1">
                  <a:tcPr/>
                </a:tc>
                <a:tc hMerge="1">
                  <a:tcPr/>
                </a:tc>
                <a:tc gridSpan="6">
                  <a:txBody>
                    <a:bodyPr/>
                    <a:p>
                      <a:pPr indent="0" algn="ctr">
                        <a:buNone/>
                      </a:pPr>
                      <a:r>
                        <a:rPr lang="en-US" sz="1000"/>
                        <a:t>完成情况</a:t>
                      </a:r>
                      <a:endParaRPr lang="en-US" altLang="en-US" sz="1000"/>
                    </a:p>
                  </a:txBody>
                  <a:tcPr marL="68580" marR="68580" marT="0" marB="0" vert="horz" anchor="ctr" anchorCtr="0"/>
                </a:tc>
                <a:tc hMerge="1">
                  <a:tcPr/>
                </a:tc>
                <a:tc hMerge="1">
                  <a:tcPr/>
                </a:tc>
                <a:tc hMerge="1">
                  <a:tcPr/>
                </a:tc>
                <a:tc hMerge="1">
                  <a:tcPr/>
                </a:tc>
                <a:tc hMerge="1">
                  <a:tcPr/>
                </a:tc>
              </a:tr>
              <a:tr h="269240">
                <a:tc>
                  <a:txBody>
                    <a:bodyPr/>
                    <a:p>
                      <a:pPr indent="0">
                        <a:buNone/>
                      </a:pPr>
                      <a:r>
                        <a:rPr lang="en-US" sz="900"/>
                        <a:t> 工作内容 </a:t>
                      </a:r>
                      <a:endParaRPr lang="en-US" altLang="en-US" sz="900"/>
                    </a:p>
                  </a:txBody>
                  <a:tcPr marL="68580" marR="68580" marT="0" marB="0" vert="horz" anchor="ctr" anchorCtr="0"/>
                </a:tc>
                <a:tc gridSpan="2">
                  <a:txBody>
                    <a:bodyPr/>
                    <a:p>
                      <a:pPr indent="0">
                        <a:buNone/>
                      </a:pPr>
                      <a:r>
                        <a:rPr lang="en-US" sz="900"/>
                        <a:t>使用单元测试工具测试</a:t>
                      </a:r>
                      <a:endParaRPr lang="en-US" altLang="en-US" sz="900"/>
                    </a:p>
                  </a:txBody>
                  <a:tcPr marL="68580" marR="68580" marT="0" marB="0" vert="horz" anchor="ctr" anchorCtr="0"/>
                </a:tc>
                <a:tc hMerge="1">
                  <a:tcPr/>
                </a:tc>
                <a:tc gridSpan="6">
                  <a:txBody>
                    <a:bodyPr/>
                    <a:p>
                      <a:pPr indent="0">
                        <a:buNone/>
                      </a:pPr>
                      <a:r>
                        <a:rPr lang="en-US" sz="900"/>
                        <a:t>职员是否认同该工作内容？R认同 □不认同 □其他</a:t>
                      </a:r>
                      <a:endParaRPr lang="en-US" altLang="en-US" sz="900"/>
                    </a:p>
                  </a:txBody>
                  <a:tcPr marL="68580" marR="68580" marT="0" marB="0" vert="horz" anchor="ctr" anchorCtr="0"/>
                </a:tc>
                <a:tc hMerge="1">
                  <a:tcPr/>
                </a:tc>
                <a:tc hMerge="1">
                  <a:tcPr/>
                </a:tc>
                <a:tc hMerge="1">
                  <a:tcPr/>
                </a:tc>
                <a:tc hMerge="1">
                  <a:tcPr/>
                </a:tc>
                <a:tc hMerge="1">
                  <a:tcPr/>
                </a:tc>
              </a:tr>
              <a:tr h="394335">
                <a:tc>
                  <a:txBody>
                    <a:bodyPr/>
                    <a:p>
                      <a:pPr indent="0">
                        <a:buNone/>
                      </a:pPr>
                      <a:r>
                        <a:rPr lang="en-US" sz="900"/>
                        <a:t> 工作目标完成时间 </a:t>
                      </a:r>
                      <a:endParaRPr lang="en-US" altLang="en-US" sz="900"/>
                    </a:p>
                  </a:txBody>
                  <a:tcPr marL="68580" marR="68580" marT="0" marB="0" vert="horz" anchor="ctr" anchorCtr="0"/>
                </a:tc>
                <a:tc gridSpan="2">
                  <a:txBody>
                    <a:bodyPr/>
                    <a:p>
                      <a:pPr indent="0">
                        <a:buNone/>
                      </a:pPr>
                      <a:r>
                        <a:rPr lang="en-US" sz="1000"/>
                        <a:t>2021/12/12 0：00</a:t>
                      </a:r>
                      <a:endParaRPr lang="en-US" altLang="en-US" sz="1000"/>
                    </a:p>
                  </a:txBody>
                  <a:tcPr marL="68580" marR="68580" marT="0" marB="0" vert="horz" anchor="ctr" anchorCtr="0"/>
                </a:tc>
                <a:tc hMerge="1">
                  <a:tcPr/>
                </a:tc>
                <a:tc gridSpan="6">
                  <a:txBody>
                    <a:bodyPr/>
                    <a:p>
                      <a:pPr indent="0">
                        <a:buNone/>
                      </a:pPr>
                      <a:r>
                        <a:rPr lang="en-US" sz="900"/>
                        <a:t>职员是否认同该工作目标？R认同 □不认同 □其他</a:t>
                      </a:r>
                      <a:endParaRPr lang="en-US" altLang="en-US" sz="900"/>
                    </a:p>
                  </a:txBody>
                  <a:tcPr marL="68580" marR="68580" marT="0" marB="0" vert="horz" anchor="ctr" anchorCtr="0"/>
                </a:tc>
                <a:tc hMerge="1">
                  <a:tcPr/>
                </a:tc>
                <a:tc hMerge="1">
                  <a:tcPr/>
                </a:tc>
                <a:tc hMerge="1">
                  <a:tcPr/>
                </a:tc>
                <a:tc hMerge="1">
                  <a:tcPr/>
                </a:tc>
                <a:tc hMerge="1">
                  <a:tcPr/>
                </a:tc>
              </a:tr>
              <a:tr h="269240">
                <a:tc>
                  <a:txBody>
                    <a:bodyPr/>
                    <a:p>
                      <a:pPr indent="0">
                        <a:buNone/>
                      </a:pPr>
                      <a:r>
                        <a:rPr lang="en-US" sz="900"/>
                        <a:t>评价方法</a:t>
                      </a:r>
                      <a:endParaRPr lang="en-US" altLang="en-US" sz="900"/>
                    </a:p>
                  </a:txBody>
                  <a:tcPr marL="68580" marR="68580" marT="0" marB="0" vert="horz" anchor="ctr" anchorCtr="0"/>
                </a:tc>
                <a:tc gridSpan="2">
                  <a:txBody>
                    <a:bodyPr/>
                    <a:p>
                      <a:pPr indent="0">
                        <a:buNone/>
                      </a:pPr>
                      <a:r>
                        <a:rPr lang="en-US" sz="1000"/>
                        <a:t>测试情况是否符合预期</a:t>
                      </a:r>
                      <a:endParaRPr lang="en-US" altLang="en-US" sz="1000"/>
                    </a:p>
                  </a:txBody>
                  <a:tcPr marL="68580" marR="68580" marT="0" marB="0" vert="horz" anchor="ctr" anchorCtr="0"/>
                </a:tc>
                <a:tc hMerge="1">
                  <a:tcPr/>
                </a:tc>
                <a:tc gridSpan="6">
                  <a:txBody>
                    <a:bodyPr/>
                    <a:p>
                      <a:pPr indent="0">
                        <a:buNone/>
                      </a:pPr>
                      <a:r>
                        <a:rPr lang="en-US" sz="900"/>
                        <a:t>职员是否认同该评价方法？R认同 □不认同 □其他</a:t>
                      </a:r>
                      <a:endParaRPr lang="en-US" altLang="en-US" sz="900"/>
                    </a:p>
                  </a:txBody>
                  <a:tcPr marL="68580" marR="68580" marT="0" marB="0" vert="horz" anchor="ctr" anchorCtr="0"/>
                </a:tc>
                <a:tc hMerge="1">
                  <a:tcPr/>
                </a:tc>
                <a:tc hMerge="1">
                  <a:tcPr/>
                </a:tc>
                <a:tc hMerge="1">
                  <a:tcPr/>
                </a:tc>
                <a:tc hMerge="1">
                  <a:tcPr/>
                </a:tc>
                <a:tc hMerge="1">
                  <a:tcPr/>
                </a:tc>
              </a:tr>
              <a:tr h="262255">
                <a:tc rowSpan="2">
                  <a:txBody>
                    <a:bodyPr/>
                    <a:p>
                      <a:pPr indent="0">
                        <a:buNone/>
                      </a:pPr>
                      <a:r>
                        <a:rPr lang="en-US" sz="900"/>
                        <a:t>评价结果</a:t>
                      </a:r>
                      <a:endParaRPr lang="en-US" altLang="en-US" sz="900"/>
                    </a:p>
                  </a:txBody>
                  <a:tcPr marL="68580" marR="68580" marT="0" marB="0" vert="horz" anchor="ctr" anchorCtr="0"/>
                </a:tc>
                <a:tc rowSpan="2" gridSpan="2">
                  <a:txBody>
                    <a:bodyPr/>
                    <a:p>
                      <a:pPr indent="0">
                        <a:buNone/>
                      </a:pPr>
                      <a:r>
                        <a:rPr lang="en-US" sz="1000"/>
                        <a:t> </a:t>
                      </a:r>
                      <a:endParaRPr lang="en-US" altLang="en-US" sz="1000"/>
                    </a:p>
                  </a:txBody>
                  <a:tcPr marL="68580" marR="68580" marT="0" marB="0" vert="horz" anchor="ctr" anchorCtr="0"/>
                </a:tc>
                <a:tc rowSpan="2" hMerge="1">
                  <a:tcPr/>
                </a:tc>
                <a:tc gridSpan="2">
                  <a:txBody>
                    <a:bodyPr/>
                    <a:p>
                      <a:pPr indent="0">
                        <a:buNone/>
                      </a:pPr>
                      <a:r>
                        <a:rPr lang="en-US" sz="900"/>
                        <a:t>优秀</a:t>
                      </a:r>
                      <a:endParaRPr lang="en-US" altLang="en-US" sz="900"/>
                    </a:p>
                  </a:txBody>
                  <a:tcPr marL="68580" marR="68580" marT="0" marB="0" vert="horz" anchor="ctr" anchorCtr="0"/>
                </a:tc>
                <a:tc hMerge="1">
                  <a:tcPr/>
                </a:tc>
                <a:tc>
                  <a:txBody>
                    <a:bodyPr/>
                    <a:p>
                      <a:pPr indent="0">
                        <a:buNone/>
                      </a:pPr>
                      <a:r>
                        <a:rPr lang="en-US" sz="900"/>
                        <a:t>良好</a:t>
                      </a:r>
                      <a:endParaRPr lang="en-US" altLang="en-US" sz="900"/>
                    </a:p>
                  </a:txBody>
                  <a:tcPr marL="68580" marR="68580" marT="0" marB="0" vert="horz" anchor="ctr" anchorCtr="0"/>
                </a:tc>
                <a:tc>
                  <a:txBody>
                    <a:bodyPr/>
                    <a:p>
                      <a:pPr indent="0">
                        <a:buNone/>
                      </a:pPr>
                      <a:r>
                        <a:rPr lang="en-US" sz="900"/>
                        <a:t>合格</a:t>
                      </a:r>
                      <a:endParaRPr lang="en-US" altLang="en-US" sz="900"/>
                    </a:p>
                  </a:txBody>
                  <a:tcPr marL="68580" marR="68580" marT="0" marB="0" vert="horz" anchor="ctr" anchorCtr="0"/>
                </a:tc>
                <a:tc>
                  <a:txBody>
                    <a:bodyPr/>
                    <a:p>
                      <a:pPr indent="0">
                        <a:buNone/>
                      </a:pPr>
                      <a:r>
                        <a:rPr lang="en-US" sz="900"/>
                        <a:t>待改进</a:t>
                      </a:r>
                      <a:endParaRPr lang="en-US" altLang="en-US" sz="900"/>
                    </a:p>
                  </a:txBody>
                  <a:tcPr marL="68580" marR="68580" marT="0" marB="0" vert="horz" anchor="ctr" anchorCtr="0"/>
                </a:tc>
                <a:tc>
                  <a:txBody>
                    <a:bodyPr/>
                    <a:p>
                      <a:pPr indent="0">
                        <a:buNone/>
                      </a:pPr>
                      <a:r>
                        <a:rPr lang="en-US" sz="900"/>
                        <a:t>未完成</a:t>
                      </a:r>
                      <a:endParaRPr lang="en-US" altLang="en-US" sz="900"/>
                    </a:p>
                  </a:txBody>
                  <a:tcPr marL="68580" marR="68580" marT="0" marB="0" vert="horz" anchor="ctr" anchorCtr="0"/>
                </a:tc>
              </a:tr>
              <a:tr h="224790">
                <a:tc vMerge="1">
                  <a:tcPr/>
                </a:tc>
                <a:tc vMerge="1" gridSpan="2">
                  <a:tcPr/>
                </a:tc>
                <a:tc vMerge="1" hMerge="1">
                  <a:tcPr/>
                </a:tc>
                <a:tc gridSpan="2">
                  <a:txBody>
                    <a:bodyPr/>
                    <a:p>
                      <a:pPr indent="0">
                        <a:buNone/>
                      </a:pPr>
                      <a:r>
                        <a:rPr lang="en-US" sz="1000"/>
                        <a:t> </a:t>
                      </a:r>
                      <a:endParaRPr lang="en-US" altLang="en-US" sz="1000"/>
                    </a:p>
                  </a:txBody>
                  <a:tcPr marL="68580" marR="68580" marT="0" marB="0" vert="horz" anchor="ctr" anchorCtr="0"/>
                </a:tc>
                <a:tc hMerge="1">
                  <a:tcPr/>
                </a:tc>
                <a:tc>
                  <a:txBody>
                    <a:bodyPr/>
                    <a:p>
                      <a:pPr indent="0">
                        <a:buNone/>
                      </a:pPr>
                      <a:r>
                        <a:rPr lang="en-US" sz="1000"/>
                        <a:t>1</a:t>
                      </a:r>
                      <a:endParaRPr lang="en-US" altLang="en-US" sz="1000"/>
                    </a:p>
                  </a:txBody>
                  <a:tcPr marL="68580" marR="68580" marT="0" marB="0" vert="horz" anchor="ctr" anchorCtr="0"/>
                </a:tc>
                <a:tc>
                  <a:txBody>
                    <a:bodyPr/>
                    <a:p>
                      <a:pPr indent="0">
                        <a:buNone/>
                      </a:pPr>
                      <a:r>
                        <a:rPr lang="en-US" sz="1000"/>
                        <a:t> </a:t>
                      </a:r>
                      <a:endParaRPr lang="en-US" altLang="en-US" sz="1000"/>
                    </a:p>
                  </a:txBody>
                  <a:tcPr marL="68580" marR="68580" marT="0" marB="0" vert="horz" anchor="ctr" anchorCtr="0"/>
                </a:tc>
                <a:tc>
                  <a:txBody>
                    <a:bodyPr/>
                    <a:p>
                      <a:pPr indent="0">
                        <a:buNone/>
                      </a:pPr>
                      <a:r>
                        <a:rPr lang="en-US" sz="1000"/>
                        <a:t> </a:t>
                      </a:r>
                      <a:endParaRPr lang="en-US" altLang="en-US" sz="1000"/>
                    </a:p>
                  </a:txBody>
                  <a:tcPr marL="68580" marR="68580" marT="0" marB="0" vert="horz" anchor="ctr" anchorCtr="0"/>
                </a:tc>
                <a:tc>
                  <a:txBody>
                    <a:bodyPr/>
                    <a:p>
                      <a:pPr indent="0">
                        <a:buNone/>
                      </a:pPr>
                      <a:r>
                        <a:rPr lang="en-US" sz="1000"/>
                        <a:t> </a:t>
                      </a:r>
                      <a:endParaRPr lang="en-US" altLang="en-US" sz="1000"/>
                    </a:p>
                  </a:txBody>
                  <a:tcPr marL="68580" marR="68580" marT="0" marB="0" vert="horz" anchor="ctr" anchorCtr="0"/>
                </a:tc>
              </a:tr>
              <a:tr h="224790">
                <a:tc gridSpan="3">
                  <a:txBody>
                    <a:bodyPr/>
                    <a:p>
                      <a:pPr indent="0">
                        <a:buNone/>
                      </a:pPr>
                      <a:r>
                        <a:rPr lang="en-US" sz="1000"/>
                        <a:t>直属上级或正式员工是否就该工作与你进行沟通</a:t>
                      </a:r>
                      <a:endParaRPr lang="en-US" altLang="en-US" sz="1000"/>
                    </a:p>
                  </a:txBody>
                  <a:tcPr marL="68580" marR="68580" marT="0" marB="0" vert="horz" anchor="ctr" anchorCtr="0"/>
                </a:tc>
                <a:tc hMerge="1">
                  <a:tcPr/>
                </a:tc>
                <a:tc hMerge="1">
                  <a:tcPr/>
                </a:tc>
                <a:tc gridSpan="6">
                  <a:txBody>
                    <a:bodyPr/>
                    <a:p>
                      <a:pPr indent="0">
                        <a:buNone/>
                      </a:pPr>
                      <a:r>
                        <a:rPr lang="en-US" sz="900"/>
                        <a:t>□沟通 </a:t>
                      </a:r>
                      <a:endParaRPr lang="en-US" altLang="en-US" sz="900"/>
                    </a:p>
                  </a:txBody>
                  <a:tcPr marL="68580" marR="68580" marT="0" marB="0" vert="horz" anchor="ctr" anchorCtr="0"/>
                </a:tc>
                <a:tc hMerge="1">
                  <a:tcPr/>
                </a:tc>
                <a:tc hMerge="1">
                  <a:tcPr/>
                </a:tc>
                <a:tc hMerge="1">
                  <a:tcPr/>
                </a:tc>
                <a:tc hMerge="1">
                  <a:tcPr/>
                </a:tc>
                <a:tc hMerge="1">
                  <a:tcPr/>
                </a:tc>
              </a:tr>
              <a:tr h="224155">
                <a:tc gridSpan="3">
                  <a:txBody>
                    <a:bodyPr/>
                    <a:p>
                      <a:pPr indent="0" algn="ctr">
                        <a:buNone/>
                      </a:pPr>
                      <a:r>
                        <a:rPr lang="en-US" sz="1000"/>
                        <a:t>工作任务三</a:t>
                      </a:r>
                      <a:endParaRPr lang="en-US" altLang="en-US" sz="1000"/>
                    </a:p>
                  </a:txBody>
                  <a:tcPr marL="68580" marR="68580" marT="0" marB="0" vert="horz" anchor="ctr" anchorCtr="0"/>
                </a:tc>
                <a:tc hMerge="1">
                  <a:tcPr/>
                </a:tc>
                <a:tc hMerge="1">
                  <a:tcPr/>
                </a:tc>
                <a:tc gridSpan="6">
                  <a:txBody>
                    <a:bodyPr/>
                    <a:p>
                      <a:pPr indent="0" algn="ctr">
                        <a:buNone/>
                      </a:pPr>
                      <a:r>
                        <a:rPr lang="en-US" sz="1000"/>
                        <a:t>完成情况</a:t>
                      </a:r>
                      <a:endParaRPr lang="en-US" altLang="en-US" sz="1000"/>
                    </a:p>
                  </a:txBody>
                  <a:tcPr marL="68580" marR="68580" marT="0" marB="0" vert="horz" anchor="ctr" anchorCtr="0"/>
                </a:tc>
                <a:tc hMerge="1">
                  <a:tcPr/>
                </a:tc>
                <a:tc hMerge="1">
                  <a:tcPr/>
                </a:tc>
                <a:tc hMerge="1">
                  <a:tcPr/>
                </a:tc>
                <a:tc hMerge="1">
                  <a:tcPr/>
                </a:tc>
                <a:tc hMerge="1">
                  <a:tcPr/>
                </a:tc>
              </a:tr>
              <a:tr h="269875">
                <a:tc>
                  <a:txBody>
                    <a:bodyPr/>
                    <a:p>
                      <a:pPr indent="0">
                        <a:buNone/>
                      </a:pPr>
                      <a:r>
                        <a:rPr lang="en-US" sz="900"/>
                        <a:t> 工作内容 </a:t>
                      </a:r>
                      <a:endParaRPr lang="en-US" altLang="en-US" sz="900"/>
                    </a:p>
                  </a:txBody>
                  <a:tcPr marL="68580" marR="68580" marT="0" marB="0" vert="horz" anchor="ctr" anchorCtr="0"/>
                </a:tc>
                <a:tc gridSpan="2">
                  <a:txBody>
                    <a:bodyPr/>
                    <a:p>
                      <a:pPr indent="0">
                        <a:buNone/>
                      </a:pPr>
                      <a:r>
                        <a:rPr lang="en-US" sz="900"/>
                        <a:t>完善后端代码</a:t>
                      </a:r>
                      <a:endParaRPr lang="en-US" altLang="en-US" sz="900"/>
                    </a:p>
                  </a:txBody>
                  <a:tcPr marL="68580" marR="68580" marT="0" marB="0" vert="horz" anchor="ctr" anchorCtr="0"/>
                </a:tc>
                <a:tc hMerge="1">
                  <a:tcPr/>
                </a:tc>
                <a:tc gridSpan="6">
                  <a:txBody>
                    <a:bodyPr/>
                    <a:p>
                      <a:pPr indent="0">
                        <a:buNone/>
                      </a:pPr>
                      <a:r>
                        <a:rPr lang="en-US" sz="900"/>
                        <a:t>职员是否认同该工作内容？R认同 □不认同 □其他</a:t>
                      </a:r>
                      <a:endParaRPr lang="en-US" altLang="en-US" sz="900"/>
                    </a:p>
                  </a:txBody>
                  <a:tcPr marL="68580" marR="68580" marT="0" marB="0" vert="horz" anchor="ctr" anchorCtr="0"/>
                </a:tc>
                <a:tc hMerge="1">
                  <a:tcPr/>
                </a:tc>
                <a:tc hMerge="1">
                  <a:tcPr/>
                </a:tc>
                <a:tc hMerge="1">
                  <a:tcPr/>
                </a:tc>
                <a:tc hMerge="1">
                  <a:tcPr/>
                </a:tc>
                <a:tc hMerge="1">
                  <a:tcPr/>
                </a:tc>
              </a:tr>
              <a:tr h="393700">
                <a:tc>
                  <a:txBody>
                    <a:bodyPr/>
                    <a:p>
                      <a:pPr indent="0">
                        <a:buNone/>
                      </a:pPr>
                      <a:r>
                        <a:rPr lang="en-US" sz="900"/>
                        <a:t> 工作目标完成时间 </a:t>
                      </a:r>
                      <a:endParaRPr lang="en-US" altLang="en-US" sz="900"/>
                    </a:p>
                  </a:txBody>
                  <a:tcPr marL="68580" marR="68580" marT="0" marB="0" vert="horz" anchor="ctr" anchorCtr="0"/>
                </a:tc>
                <a:tc gridSpan="2">
                  <a:txBody>
                    <a:bodyPr/>
                    <a:p>
                      <a:pPr indent="0">
                        <a:buNone/>
                      </a:pPr>
                      <a:r>
                        <a:rPr lang="en-US" sz="1000"/>
                        <a:t>2021/12/12 0：00</a:t>
                      </a:r>
                      <a:endParaRPr lang="en-US" altLang="en-US" sz="1000"/>
                    </a:p>
                  </a:txBody>
                  <a:tcPr marL="68580" marR="68580" marT="0" marB="0" vert="horz" anchor="ctr" anchorCtr="0"/>
                </a:tc>
                <a:tc hMerge="1">
                  <a:tcPr/>
                </a:tc>
                <a:tc gridSpan="6">
                  <a:txBody>
                    <a:bodyPr/>
                    <a:p>
                      <a:pPr indent="0">
                        <a:buNone/>
                      </a:pPr>
                      <a:r>
                        <a:rPr lang="en-US" sz="900"/>
                        <a:t>职员是否认同该工作目标？R认同 □不认同 □其他</a:t>
                      </a:r>
                      <a:endParaRPr lang="en-US" altLang="en-US" sz="900"/>
                    </a:p>
                  </a:txBody>
                  <a:tcPr marL="68580" marR="68580" marT="0" marB="0" vert="horz" anchor="ctr" anchorCtr="0"/>
                </a:tc>
                <a:tc hMerge="1">
                  <a:tcPr/>
                </a:tc>
                <a:tc hMerge="1">
                  <a:tcPr/>
                </a:tc>
                <a:tc hMerge="1">
                  <a:tcPr/>
                </a:tc>
                <a:tc hMerge="1">
                  <a:tcPr/>
                </a:tc>
                <a:tc hMerge="1">
                  <a:tcPr/>
                </a:tc>
              </a:tr>
              <a:tr h="269240">
                <a:tc>
                  <a:txBody>
                    <a:bodyPr/>
                    <a:p>
                      <a:pPr indent="0">
                        <a:buNone/>
                      </a:pPr>
                      <a:r>
                        <a:rPr lang="en-US" sz="900"/>
                        <a:t>评价方法</a:t>
                      </a:r>
                      <a:endParaRPr lang="en-US" altLang="en-US" sz="900"/>
                    </a:p>
                  </a:txBody>
                  <a:tcPr marL="68580" marR="68580" marT="0" marB="0" vert="horz" anchor="ctr" anchorCtr="0"/>
                </a:tc>
                <a:tc gridSpan="2">
                  <a:txBody>
                    <a:bodyPr/>
                    <a:p>
                      <a:pPr indent="0">
                        <a:buNone/>
                      </a:pPr>
                      <a:r>
                        <a:rPr lang="en-US" sz="1000"/>
                        <a:t>运行情况</a:t>
                      </a:r>
                      <a:endParaRPr lang="en-US" altLang="en-US" sz="1000"/>
                    </a:p>
                  </a:txBody>
                  <a:tcPr marL="68580" marR="68580" marT="0" marB="0" vert="horz" anchor="ctr" anchorCtr="0"/>
                </a:tc>
                <a:tc hMerge="1">
                  <a:tcPr/>
                </a:tc>
                <a:tc gridSpan="6">
                  <a:txBody>
                    <a:bodyPr/>
                    <a:p>
                      <a:pPr indent="0">
                        <a:buNone/>
                      </a:pPr>
                      <a:r>
                        <a:rPr lang="en-US" sz="900"/>
                        <a:t>职员是否认同该评价方法？R认同 □不认同 □其他</a:t>
                      </a:r>
                      <a:endParaRPr lang="en-US" altLang="en-US" sz="900"/>
                    </a:p>
                  </a:txBody>
                  <a:tcPr marL="68580" marR="68580" marT="0" marB="0" vert="horz" anchor="ctr" anchorCtr="0"/>
                </a:tc>
                <a:tc hMerge="1">
                  <a:tcPr/>
                </a:tc>
                <a:tc hMerge="1">
                  <a:tcPr/>
                </a:tc>
                <a:tc hMerge="1">
                  <a:tcPr/>
                </a:tc>
                <a:tc hMerge="1">
                  <a:tcPr/>
                </a:tc>
                <a:tc hMerge="1">
                  <a:tcPr/>
                </a:tc>
              </a:tr>
              <a:tr h="262890">
                <a:tc rowSpan="2">
                  <a:txBody>
                    <a:bodyPr/>
                    <a:p>
                      <a:pPr indent="0">
                        <a:buNone/>
                      </a:pPr>
                      <a:r>
                        <a:rPr lang="en-US" sz="900"/>
                        <a:t>评价结果</a:t>
                      </a:r>
                      <a:endParaRPr lang="en-US" altLang="en-US" sz="900"/>
                    </a:p>
                  </a:txBody>
                  <a:tcPr marL="68580" marR="68580" marT="0" marB="0" vert="horz" anchor="ctr" anchorCtr="0"/>
                </a:tc>
                <a:tc rowSpan="2" gridSpan="2">
                  <a:txBody>
                    <a:bodyPr/>
                    <a:p>
                      <a:pPr indent="0">
                        <a:buNone/>
                      </a:pPr>
                      <a:r>
                        <a:rPr lang="en-US" sz="1000"/>
                        <a:t> </a:t>
                      </a:r>
                      <a:endParaRPr lang="en-US" altLang="en-US" sz="1000"/>
                    </a:p>
                  </a:txBody>
                  <a:tcPr marL="68580" marR="68580" marT="0" marB="0" vert="horz" anchor="ctr" anchorCtr="0"/>
                </a:tc>
                <a:tc rowSpan="2" hMerge="1">
                  <a:tcPr/>
                </a:tc>
                <a:tc>
                  <a:txBody>
                    <a:bodyPr/>
                    <a:p>
                      <a:pPr indent="0">
                        <a:buNone/>
                      </a:pPr>
                      <a:r>
                        <a:rPr lang="en-US" sz="900"/>
                        <a:t>优秀</a:t>
                      </a:r>
                      <a:endParaRPr lang="en-US" altLang="en-US" sz="900"/>
                    </a:p>
                  </a:txBody>
                  <a:tcPr marL="68580" marR="68580" marT="0" marB="0" vert="horz" anchor="ctr" anchorCtr="0"/>
                </a:tc>
                <a:tc gridSpan="2">
                  <a:txBody>
                    <a:bodyPr/>
                    <a:p>
                      <a:pPr indent="0">
                        <a:buNone/>
                      </a:pPr>
                      <a:r>
                        <a:rPr lang="en-US" sz="900"/>
                        <a:t>良好</a:t>
                      </a:r>
                      <a:endParaRPr lang="en-US" altLang="en-US" sz="900"/>
                    </a:p>
                  </a:txBody>
                  <a:tcPr marL="68580" marR="68580" marT="0" marB="0" vert="horz" anchor="ctr" anchorCtr="0"/>
                </a:tc>
                <a:tc hMerge="1">
                  <a:tcPr/>
                </a:tc>
                <a:tc>
                  <a:txBody>
                    <a:bodyPr/>
                    <a:p>
                      <a:pPr indent="0">
                        <a:buNone/>
                      </a:pPr>
                      <a:r>
                        <a:rPr lang="en-US" sz="900"/>
                        <a:t>合格</a:t>
                      </a:r>
                      <a:endParaRPr lang="en-US" altLang="en-US" sz="900"/>
                    </a:p>
                  </a:txBody>
                  <a:tcPr marL="68580" marR="68580" marT="0" marB="0" vert="horz" anchor="ctr" anchorCtr="0"/>
                </a:tc>
                <a:tc>
                  <a:txBody>
                    <a:bodyPr/>
                    <a:p>
                      <a:pPr indent="0">
                        <a:buNone/>
                      </a:pPr>
                      <a:r>
                        <a:rPr lang="en-US" sz="900"/>
                        <a:t>待改进</a:t>
                      </a:r>
                      <a:endParaRPr lang="en-US" altLang="en-US" sz="900"/>
                    </a:p>
                  </a:txBody>
                  <a:tcPr marL="68580" marR="68580" marT="0" marB="0" vert="horz" anchor="ctr" anchorCtr="0"/>
                </a:tc>
                <a:tc>
                  <a:txBody>
                    <a:bodyPr/>
                    <a:p>
                      <a:pPr indent="0">
                        <a:buNone/>
                      </a:pPr>
                      <a:r>
                        <a:rPr lang="en-US" sz="900"/>
                        <a:t>未完成</a:t>
                      </a:r>
                      <a:endParaRPr lang="en-US" altLang="en-US" sz="900"/>
                    </a:p>
                  </a:txBody>
                  <a:tcPr marL="68580" marR="68580" marT="0" marB="0" vert="horz" anchor="ctr" anchorCtr="0"/>
                </a:tc>
              </a:tr>
              <a:tr h="224790">
                <a:tc vMerge="1">
                  <a:tcPr/>
                </a:tc>
                <a:tc vMerge="1" gridSpan="2">
                  <a:tcPr/>
                </a:tc>
                <a:tc vMerge="1" hMerge="1">
                  <a:tcPr/>
                </a:tc>
                <a:tc>
                  <a:txBody>
                    <a:bodyPr/>
                    <a:p>
                      <a:pPr indent="0">
                        <a:buNone/>
                      </a:pPr>
                      <a:r>
                        <a:rPr lang="en-US" sz="900"/>
                        <a:t> </a:t>
                      </a:r>
                      <a:endParaRPr lang="en-US" altLang="en-US" sz="900"/>
                    </a:p>
                  </a:txBody>
                  <a:tcPr marL="68580" marR="68580" marT="0" marB="0" vert="horz" anchor="ctr" anchorCtr="0"/>
                </a:tc>
                <a:tc gridSpan="2">
                  <a:txBody>
                    <a:bodyPr/>
                    <a:p>
                      <a:pPr indent="0">
                        <a:buNone/>
                      </a:pPr>
                      <a:r>
                        <a:rPr lang="en-US" sz="900"/>
                        <a:t>1</a:t>
                      </a:r>
                      <a:endParaRPr lang="en-US" altLang="en-US" sz="900"/>
                    </a:p>
                  </a:txBody>
                  <a:tcPr marL="68580" marR="68580" marT="0" marB="0" vert="horz" anchor="ctr" anchorCtr="0"/>
                </a:tc>
                <a:tc hMerge="1">
                  <a:tcPr/>
                </a:tc>
                <a:tc>
                  <a:txBody>
                    <a:bodyPr/>
                    <a:p>
                      <a:pPr indent="0">
                        <a:buNone/>
                      </a:pPr>
                      <a:r>
                        <a:rPr lang="en-US" sz="900"/>
                        <a:t> </a:t>
                      </a:r>
                      <a:endParaRPr lang="en-US" altLang="en-US" sz="900"/>
                    </a:p>
                  </a:txBody>
                  <a:tcPr marL="68580" marR="68580" marT="0" marB="0" vert="horz" anchor="ctr" anchorCtr="0"/>
                </a:tc>
                <a:tc>
                  <a:txBody>
                    <a:bodyPr/>
                    <a:p>
                      <a:pPr indent="0">
                        <a:buNone/>
                      </a:pPr>
                      <a:r>
                        <a:rPr lang="en-US" sz="900"/>
                        <a:t> </a:t>
                      </a:r>
                      <a:endParaRPr lang="en-US" altLang="en-US" sz="900"/>
                    </a:p>
                  </a:txBody>
                  <a:tcPr marL="68580" marR="68580" marT="0" marB="0" vert="horz" anchor="ctr" anchorCtr="0"/>
                </a:tc>
                <a:tc>
                  <a:txBody>
                    <a:bodyPr/>
                    <a:p>
                      <a:pPr indent="0">
                        <a:buNone/>
                      </a:pPr>
                      <a:r>
                        <a:rPr lang="en-US" sz="900"/>
                        <a:t> </a:t>
                      </a:r>
                      <a:endParaRPr lang="en-US" altLang="en-US" sz="900"/>
                    </a:p>
                  </a:txBody>
                  <a:tcPr marL="68580" marR="68580" marT="0" marB="0" vert="horz" anchor="ctr" anchorCtr="0"/>
                </a:tc>
              </a:tr>
              <a:tr h="224155">
                <a:tc gridSpan="3">
                  <a:txBody>
                    <a:bodyPr/>
                    <a:p>
                      <a:pPr indent="0">
                        <a:buNone/>
                      </a:pPr>
                      <a:r>
                        <a:rPr lang="en-US" sz="900"/>
                        <a:t>直属上级或正式员工是否就该工作与你进行沟通</a:t>
                      </a:r>
                      <a:endParaRPr lang="en-US" altLang="en-US" sz="900"/>
                    </a:p>
                  </a:txBody>
                  <a:tcPr marL="68580" marR="68580" marT="0" marB="0" vert="horz" anchor="ctr" anchorCtr="0"/>
                </a:tc>
                <a:tc hMerge="1">
                  <a:tcPr/>
                </a:tc>
                <a:tc hMerge="1">
                  <a:tcPr/>
                </a:tc>
                <a:tc gridSpan="6">
                  <a:txBody>
                    <a:bodyPr/>
                    <a:p>
                      <a:pPr indent="0">
                        <a:buNone/>
                      </a:pPr>
                      <a:r>
                        <a:rPr lang="en-US" sz="900"/>
                        <a:t>£沟通 □未沟通</a:t>
                      </a:r>
                      <a:endParaRPr lang="en-US" altLang="en-US" sz="900"/>
                    </a:p>
                  </a:txBody>
                  <a:tcPr marL="68580" marR="68580" marT="0" marB="0" vert="horz" anchor="ctr" anchorCtr="0"/>
                </a:tc>
                <a:tc hMerge="1">
                  <a:tcPr/>
                </a:tc>
                <a:tc hMerge="1">
                  <a:tcPr/>
                </a:tc>
                <a:tc hMerge="1">
                  <a:tcPr/>
                </a:tc>
                <a:tc hMerge="1">
                  <a:tcPr/>
                </a:tc>
                <a:tc hMerge="1">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小组分工</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graphicFrame>
        <p:nvGraphicFramePr>
          <p:cNvPr id="3" name="表格 2"/>
          <p:cNvGraphicFramePr/>
          <p:nvPr>
            <p:custDataLst>
              <p:tags r:id="rId1"/>
            </p:custDataLst>
          </p:nvPr>
        </p:nvGraphicFramePr>
        <p:xfrm>
          <a:off x="4035425" y="268605"/>
          <a:ext cx="6641465" cy="6061075"/>
        </p:xfrm>
        <a:graphic>
          <a:graphicData uri="http://schemas.openxmlformats.org/drawingml/2006/table">
            <a:tbl>
              <a:tblPr firstRow="1" bandRow="1">
                <a:tableStyleId>{3B4B98B0-60AC-42C2-AFA5-B58CD77FA1E5}</a:tableStyleId>
              </a:tblPr>
              <a:tblGrid>
                <a:gridCol w="831850"/>
                <a:gridCol w="1453515"/>
                <a:gridCol w="1513840"/>
                <a:gridCol w="458470"/>
                <a:gridCol w="20320"/>
                <a:gridCol w="458470"/>
                <a:gridCol w="571500"/>
                <a:gridCol w="662305"/>
                <a:gridCol w="671195"/>
              </a:tblGrid>
              <a:tr h="227965">
                <a:tc gridSpan="2">
                  <a:txBody>
                    <a:bodyPr/>
                    <a:p>
                      <a:pPr indent="0" algn="ctr">
                        <a:buNone/>
                      </a:pPr>
                      <a:r>
                        <a:rPr lang="en-US" sz="1000"/>
                        <a:t>姓 名</a:t>
                      </a:r>
                      <a:endParaRPr lang="en-US" altLang="en-US" sz="1000"/>
                    </a:p>
                  </a:txBody>
                  <a:tcPr marL="68580" marR="68580" marT="0" marB="0" vert="horz" anchor="ctr" anchorCtr="0"/>
                </a:tc>
                <a:tc hMerge="1">
                  <a:tcPr/>
                </a:tc>
                <a:tc gridSpan="7">
                  <a:txBody>
                    <a:bodyPr/>
                    <a:p>
                      <a:pPr indent="0" algn="ctr">
                        <a:buNone/>
                      </a:pPr>
                      <a:r>
                        <a:rPr lang="en-US" sz="1000"/>
                        <a:t>李东泽</a:t>
                      </a:r>
                      <a:endParaRPr lang="en-US" altLang="en-US" sz="1000"/>
                    </a:p>
                  </a:txBody>
                  <a:tcPr marL="68580" marR="68580" marT="0" marB="0" vert="horz" anchor="ctr" anchorCtr="0"/>
                </a:tc>
                <a:tc hMerge="1">
                  <a:tcPr/>
                </a:tc>
                <a:tc hMerge="1">
                  <a:tcPr/>
                </a:tc>
                <a:tc hMerge="1">
                  <a:tcPr/>
                </a:tc>
                <a:tc hMerge="1">
                  <a:tcPr/>
                </a:tc>
                <a:tc hMerge="1">
                  <a:tcPr/>
                </a:tc>
                <a:tc hMerge="1">
                  <a:tcPr/>
                </a:tc>
              </a:tr>
              <a:tr h="227965">
                <a:tc gridSpan="9">
                  <a:txBody>
                    <a:bodyPr/>
                    <a:p>
                      <a:pPr indent="0" algn="ctr">
                        <a:buNone/>
                      </a:pPr>
                      <a:r>
                        <a:rPr lang="en-US" sz="900"/>
                        <a:t>工 作 安 排</a:t>
                      </a:r>
                      <a:endParaRPr lang="en-US" altLang="en-US" sz="900"/>
                    </a:p>
                  </a:txBody>
                  <a:tcPr marL="68580" marR="68580" marT="0" marB="0" vert="horz" anchor="ctr" anchorCtr="0"/>
                </a:tc>
                <a:tc hMerge="1">
                  <a:tcPr/>
                </a:tc>
                <a:tc hMerge="1">
                  <a:tcPr/>
                </a:tc>
                <a:tc hMerge="1">
                  <a:tcPr/>
                </a:tc>
                <a:tc hMerge="1">
                  <a:tcPr/>
                </a:tc>
                <a:tc hMerge="1">
                  <a:tcPr/>
                </a:tc>
                <a:tc hMerge="1">
                  <a:tcPr/>
                </a:tc>
                <a:tc hMerge="1">
                  <a:tcPr/>
                </a:tc>
                <a:tc hMerge="1">
                  <a:tcPr/>
                </a:tc>
              </a:tr>
              <a:tr h="227965">
                <a:tc gridSpan="3">
                  <a:txBody>
                    <a:bodyPr/>
                    <a:p>
                      <a:pPr indent="0" algn="ctr">
                        <a:buNone/>
                      </a:pPr>
                      <a:r>
                        <a:rPr lang="en-US" sz="1000"/>
                        <a:t>工作任务一</a:t>
                      </a:r>
                      <a:endParaRPr lang="en-US" altLang="en-US" sz="1000"/>
                    </a:p>
                  </a:txBody>
                  <a:tcPr marL="68580" marR="68580" marT="0" marB="0" vert="horz" anchor="ctr" anchorCtr="0"/>
                </a:tc>
                <a:tc hMerge="1">
                  <a:tcPr/>
                </a:tc>
                <a:tc hMerge="1">
                  <a:tcPr/>
                </a:tc>
                <a:tc gridSpan="6">
                  <a:txBody>
                    <a:bodyPr/>
                    <a:p>
                      <a:pPr indent="0" algn="ctr">
                        <a:buNone/>
                      </a:pPr>
                      <a:r>
                        <a:rPr lang="en-US" sz="1000"/>
                        <a:t>完成情况</a:t>
                      </a:r>
                      <a:endParaRPr lang="en-US" altLang="en-US" sz="1000"/>
                    </a:p>
                  </a:txBody>
                  <a:tcPr marL="68580" marR="68580" marT="0" marB="0" vert="horz" anchor="ctr" anchorCtr="0"/>
                </a:tc>
                <a:tc hMerge="1">
                  <a:tcPr/>
                </a:tc>
                <a:tc hMerge="1">
                  <a:tcPr/>
                </a:tc>
                <a:tc hMerge="1">
                  <a:tcPr/>
                </a:tc>
                <a:tc hMerge="1">
                  <a:tcPr/>
                </a:tc>
                <a:tc hMerge="1">
                  <a:tcPr/>
                </a:tc>
              </a:tr>
              <a:tr h="273685">
                <a:tc>
                  <a:txBody>
                    <a:bodyPr/>
                    <a:p>
                      <a:pPr indent="0">
                        <a:buNone/>
                      </a:pPr>
                      <a:r>
                        <a:rPr lang="en-US" sz="900"/>
                        <a:t> 工作内容 </a:t>
                      </a:r>
                      <a:endParaRPr lang="en-US" altLang="en-US" sz="900"/>
                    </a:p>
                  </a:txBody>
                  <a:tcPr marL="68580" marR="68580" marT="0" marB="0" vert="horz" anchor="ctr" anchorCtr="0"/>
                </a:tc>
                <a:tc gridSpan="2">
                  <a:txBody>
                    <a:bodyPr/>
                    <a:p>
                      <a:pPr indent="0">
                        <a:buNone/>
                      </a:pPr>
                      <a:r>
                        <a:rPr lang="en-US" sz="1000"/>
                        <a:t>完善前端代码</a:t>
                      </a:r>
                      <a:endParaRPr lang="en-US" altLang="en-US" sz="1000"/>
                    </a:p>
                  </a:txBody>
                  <a:tcPr marL="68580" marR="68580" marT="0" marB="0" vert="horz" anchor="ctr" anchorCtr="0"/>
                </a:tc>
                <a:tc hMerge="1">
                  <a:tcPr/>
                </a:tc>
                <a:tc gridSpan="6">
                  <a:txBody>
                    <a:bodyPr/>
                    <a:p>
                      <a:pPr indent="0">
                        <a:buNone/>
                      </a:pPr>
                      <a:r>
                        <a:rPr lang="en-US" sz="900"/>
                        <a:t>职员是否认同该工作内容？R认同 □不认同 □其他</a:t>
                      </a:r>
                      <a:endParaRPr lang="en-US" altLang="en-US" sz="900"/>
                    </a:p>
                  </a:txBody>
                  <a:tcPr marL="68580" marR="68580" marT="0" marB="0" vert="horz" anchor="ctr" anchorCtr="0"/>
                </a:tc>
                <a:tc hMerge="1">
                  <a:tcPr/>
                </a:tc>
                <a:tc hMerge="1">
                  <a:tcPr/>
                </a:tc>
                <a:tc hMerge="1">
                  <a:tcPr/>
                </a:tc>
                <a:tc hMerge="1">
                  <a:tcPr/>
                </a:tc>
                <a:tc hMerge="1">
                  <a:tcPr/>
                </a:tc>
              </a:tr>
              <a:tr h="393700">
                <a:tc>
                  <a:txBody>
                    <a:bodyPr/>
                    <a:p>
                      <a:pPr indent="0">
                        <a:buNone/>
                      </a:pPr>
                      <a:r>
                        <a:rPr lang="en-US" sz="900"/>
                        <a:t> 工作目标完成时间 </a:t>
                      </a:r>
                      <a:endParaRPr lang="en-US" altLang="en-US" sz="900"/>
                    </a:p>
                  </a:txBody>
                  <a:tcPr marL="68580" marR="68580" marT="0" marB="0" vert="horz" anchor="ctr" anchorCtr="0"/>
                </a:tc>
                <a:tc gridSpan="2">
                  <a:txBody>
                    <a:bodyPr/>
                    <a:p>
                      <a:pPr indent="0">
                        <a:buNone/>
                      </a:pPr>
                      <a:r>
                        <a:rPr lang="en-US" sz="1000"/>
                        <a:t>2021/12/12 10：00</a:t>
                      </a:r>
                      <a:endParaRPr lang="en-US" altLang="en-US" sz="1000"/>
                    </a:p>
                  </a:txBody>
                  <a:tcPr marL="68580" marR="68580" marT="0" marB="0" vert="horz" anchor="ctr" anchorCtr="0"/>
                </a:tc>
                <a:tc hMerge="1">
                  <a:tcPr/>
                </a:tc>
                <a:tc gridSpan="6">
                  <a:txBody>
                    <a:bodyPr/>
                    <a:p>
                      <a:pPr indent="0">
                        <a:buNone/>
                      </a:pPr>
                      <a:r>
                        <a:rPr lang="en-US" sz="900"/>
                        <a:t>职员是否认同该工作目标？R认同 □不认同 □其他</a:t>
                      </a:r>
                      <a:endParaRPr lang="en-US" altLang="en-US" sz="900"/>
                    </a:p>
                  </a:txBody>
                  <a:tcPr marL="68580" marR="68580" marT="0" marB="0" vert="horz" anchor="ctr" anchorCtr="0"/>
                </a:tc>
                <a:tc hMerge="1">
                  <a:tcPr/>
                </a:tc>
                <a:tc hMerge="1">
                  <a:tcPr/>
                </a:tc>
                <a:tc hMerge="1">
                  <a:tcPr/>
                </a:tc>
                <a:tc hMerge="1">
                  <a:tcPr/>
                </a:tc>
                <a:tc hMerge="1">
                  <a:tcPr/>
                </a:tc>
              </a:tr>
              <a:tr h="273050">
                <a:tc>
                  <a:txBody>
                    <a:bodyPr/>
                    <a:p>
                      <a:pPr indent="0">
                        <a:buNone/>
                      </a:pPr>
                      <a:r>
                        <a:rPr lang="en-US" sz="900"/>
                        <a:t>评价方法</a:t>
                      </a:r>
                      <a:endParaRPr lang="en-US" altLang="en-US" sz="900"/>
                    </a:p>
                  </a:txBody>
                  <a:tcPr marL="68580" marR="68580" marT="0" marB="0" vert="horz" anchor="ctr" anchorCtr="0"/>
                </a:tc>
                <a:tc gridSpan="2">
                  <a:txBody>
                    <a:bodyPr/>
                    <a:p>
                      <a:pPr indent="0">
                        <a:buNone/>
                      </a:pPr>
                      <a:r>
                        <a:rPr lang="en-US" sz="1000"/>
                        <a:t>查看运行情况</a:t>
                      </a:r>
                      <a:endParaRPr lang="en-US" altLang="en-US" sz="1000"/>
                    </a:p>
                  </a:txBody>
                  <a:tcPr marL="68580" marR="68580" marT="0" marB="0" vert="horz" anchor="ctr" anchorCtr="0"/>
                </a:tc>
                <a:tc hMerge="1">
                  <a:tcPr/>
                </a:tc>
                <a:tc gridSpan="6">
                  <a:txBody>
                    <a:bodyPr/>
                    <a:p>
                      <a:pPr indent="0">
                        <a:buNone/>
                      </a:pPr>
                      <a:r>
                        <a:rPr lang="en-US" sz="900"/>
                        <a:t>职员是否认同该评价方法？R认同 □不认同 □其他</a:t>
                      </a:r>
                      <a:endParaRPr lang="en-US" altLang="en-US" sz="900"/>
                    </a:p>
                  </a:txBody>
                  <a:tcPr marL="68580" marR="68580" marT="0" marB="0" vert="horz" anchor="ctr" anchorCtr="0"/>
                </a:tc>
                <a:tc hMerge="1">
                  <a:tcPr/>
                </a:tc>
                <a:tc hMerge="1">
                  <a:tcPr/>
                </a:tc>
                <a:tc hMerge="1">
                  <a:tcPr/>
                </a:tc>
                <a:tc hMerge="1">
                  <a:tcPr/>
                </a:tc>
                <a:tc hMerge="1">
                  <a:tcPr/>
                </a:tc>
              </a:tr>
              <a:tr h="262255">
                <a:tc rowSpan="2">
                  <a:txBody>
                    <a:bodyPr/>
                    <a:p>
                      <a:pPr indent="0">
                        <a:buNone/>
                      </a:pPr>
                      <a:r>
                        <a:rPr lang="en-US" sz="900"/>
                        <a:t>评价结果</a:t>
                      </a:r>
                      <a:endParaRPr lang="en-US" altLang="en-US" sz="900"/>
                    </a:p>
                  </a:txBody>
                  <a:tcPr marL="68580" marR="68580" marT="0" marB="0" vert="horz" anchor="ctr" anchorCtr="0"/>
                </a:tc>
                <a:tc rowSpan="2" gridSpan="2">
                  <a:txBody>
                    <a:bodyPr/>
                    <a:p>
                      <a:pPr indent="0">
                        <a:buNone/>
                      </a:pPr>
                      <a:r>
                        <a:rPr lang="en-US" sz="1000"/>
                        <a:t> </a:t>
                      </a:r>
                      <a:endParaRPr lang="en-US" altLang="en-US" sz="1000"/>
                    </a:p>
                  </a:txBody>
                  <a:tcPr marL="68580" marR="68580" marT="0" marB="0" vert="horz" anchor="ctr" anchorCtr="0"/>
                </a:tc>
                <a:tc rowSpan="2" hMerge="1">
                  <a:tcPr/>
                </a:tc>
                <a:tc gridSpan="2">
                  <a:txBody>
                    <a:bodyPr/>
                    <a:p>
                      <a:pPr indent="0">
                        <a:buNone/>
                      </a:pPr>
                      <a:r>
                        <a:rPr lang="en-US" sz="900"/>
                        <a:t>优秀</a:t>
                      </a:r>
                      <a:endParaRPr lang="en-US" altLang="en-US" sz="900"/>
                    </a:p>
                  </a:txBody>
                  <a:tcPr marL="68580" marR="68580" marT="0" marB="0" vert="horz" anchor="ctr" anchorCtr="0"/>
                </a:tc>
                <a:tc hMerge="1">
                  <a:tcPr/>
                </a:tc>
                <a:tc>
                  <a:txBody>
                    <a:bodyPr/>
                    <a:p>
                      <a:pPr indent="0">
                        <a:buNone/>
                      </a:pPr>
                      <a:r>
                        <a:rPr lang="en-US" sz="900"/>
                        <a:t>良好</a:t>
                      </a:r>
                      <a:endParaRPr lang="en-US" altLang="en-US" sz="900"/>
                    </a:p>
                  </a:txBody>
                  <a:tcPr marL="68580" marR="68580" marT="0" marB="0" vert="horz" anchor="ctr" anchorCtr="0"/>
                </a:tc>
                <a:tc>
                  <a:txBody>
                    <a:bodyPr/>
                    <a:p>
                      <a:pPr indent="0">
                        <a:buNone/>
                      </a:pPr>
                      <a:r>
                        <a:rPr lang="en-US" sz="900"/>
                        <a:t>合格</a:t>
                      </a:r>
                      <a:endParaRPr lang="en-US" altLang="en-US" sz="900"/>
                    </a:p>
                  </a:txBody>
                  <a:tcPr marL="68580" marR="68580" marT="0" marB="0" vert="horz" anchor="ctr" anchorCtr="0"/>
                </a:tc>
                <a:tc>
                  <a:txBody>
                    <a:bodyPr/>
                    <a:p>
                      <a:pPr indent="0">
                        <a:buNone/>
                      </a:pPr>
                      <a:r>
                        <a:rPr lang="en-US" sz="900"/>
                        <a:t>待改进</a:t>
                      </a:r>
                      <a:endParaRPr lang="en-US" altLang="en-US" sz="900"/>
                    </a:p>
                  </a:txBody>
                  <a:tcPr marL="68580" marR="68580" marT="0" marB="0" vert="horz" anchor="ctr" anchorCtr="0"/>
                </a:tc>
                <a:tc>
                  <a:txBody>
                    <a:bodyPr/>
                    <a:p>
                      <a:pPr indent="0">
                        <a:buNone/>
                      </a:pPr>
                      <a:r>
                        <a:rPr lang="en-US" sz="900"/>
                        <a:t>未完成</a:t>
                      </a:r>
                      <a:endParaRPr lang="en-US" altLang="en-US" sz="900"/>
                    </a:p>
                  </a:txBody>
                  <a:tcPr marL="68580" marR="68580" marT="0" marB="0" vert="horz" anchor="ctr" anchorCtr="0"/>
                </a:tc>
              </a:tr>
              <a:tr h="227965">
                <a:tc vMerge="1">
                  <a:tcPr/>
                </a:tc>
                <a:tc vMerge="1" gridSpan="2">
                  <a:tcPr/>
                </a:tc>
                <a:tc vMerge="1" hMerge="1">
                  <a:tcPr/>
                </a:tc>
                <a:tc gridSpan="2">
                  <a:txBody>
                    <a:bodyPr/>
                    <a:p>
                      <a:pPr indent="0">
                        <a:buNone/>
                      </a:pPr>
                      <a:r>
                        <a:rPr lang="en-US" sz="1000"/>
                        <a:t> </a:t>
                      </a:r>
                      <a:endParaRPr lang="en-US" altLang="en-US" sz="1000"/>
                    </a:p>
                  </a:txBody>
                  <a:tcPr marL="68580" marR="68580" marT="0" marB="0" vert="horz" anchor="ctr" anchorCtr="0"/>
                </a:tc>
                <a:tc hMerge="1">
                  <a:tcPr/>
                </a:tc>
                <a:tc>
                  <a:txBody>
                    <a:bodyPr/>
                    <a:p>
                      <a:pPr indent="0">
                        <a:buNone/>
                      </a:pPr>
                      <a:r>
                        <a:rPr lang="en-US" sz="1000"/>
                        <a:t>1</a:t>
                      </a:r>
                      <a:endParaRPr lang="en-US" altLang="en-US" sz="1000"/>
                    </a:p>
                  </a:txBody>
                  <a:tcPr marL="68580" marR="68580" marT="0" marB="0" vert="horz" anchor="ctr" anchorCtr="0"/>
                </a:tc>
                <a:tc>
                  <a:txBody>
                    <a:bodyPr/>
                    <a:p>
                      <a:pPr indent="0">
                        <a:buNone/>
                      </a:pPr>
                      <a:r>
                        <a:rPr lang="en-US" sz="1000"/>
                        <a:t> </a:t>
                      </a:r>
                      <a:endParaRPr lang="en-US" altLang="en-US" sz="1000"/>
                    </a:p>
                  </a:txBody>
                  <a:tcPr marL="68580" marR="68580" marT="0" marB="0" vert="horz" anchor="ctr" anchorCtr="0"/>
                </a:tc>
                <a:tc>
                  <a:txBody>
                    <a:bodyPr/>
                    <a:p>
                      <a:pPr indent="0">
                        <a:buNone/>
                      </a:pPr>
                      <a:r>
                        <a:rPr lang="en-US" sz="1000"/>
                        <a:t> </a:t>
                      </a:r>
                      <a:endParaRPr lang="en-US" altLang="en-US" sz="1000"/>
                    </a:p>
                  </a:txBody>
                  <a:tcPr marL="68580" marR="68580" marT="0" marB="0" vert="horz" anchor="ctr" anchorCtr="0"/>
                </a:tc>
                <a:tc>
                  <a:txBody>
                    <a:bodyPr/>
                    <a:p>
                      <a:pPr indent="0">
                        <a:buNone/>
                      </a:pPr>
                      <a:r>
                        <a:rPr lang="en-US" sz="1000"/>
                        <a:t> </a:t>
                      </a:r>
                      <a:endParaRPr lang="en-US" altLang="en-US" sz="1000"/>
                    </a:p>
                  </a:txBody>
                  <a:tcPr marL="68580" marR="68580" marT="0" marB="0" vert="horz" anchor="ctr" anchorCtr="0"/>
                </a:tc>
              </a:tr>
              <a:tr h="227965">
                <a:tc gridSpan="3">
                  <a:txBody>
                    <a:bodyPr/>
                    <a:p>
                      <a:pPr indent="0">
                        <a:buNone/>
                      </a:pPr>
                      <a:r>
                        <a:rPr lang="en-US" sz="900"/>
                        <a:t>直属上级或正式员工是否就该工作与你进行沟通</a:t>
                      </a:r>
                      <a:endParaRPr lang="en-US" altLang="en-US" sz="900"/>
                    </a:p>
                  </a:txBody>
                  <a:tcPr marL="68580" marR="68580" marT="0" marB="0" vert="horz" anchor="ctr" anchorCtr="0"/>
                </a:tc>
                <a:tc hMerge="1">
                  <a:tcPr/>
                </a:tc>
                <a:tc hMerge="1">
                  <a:tcPr/>
                </a:tc>
                <a:tc gridSpan="6">
                  <a:txBody>
                    <a:bodyPr/>
                    <a:p>
                      <a:pPr indent="0">
                        <a:buNone/>
                      </a:pPr>
                      <a:r>
                        <a:rPr lang="en-US" sz="900"/>
                        <a:t>□沟通 </a:t>
                      </a:r>
                      <a:endParaRPr lang="en-US" altLang="en-US" sz="900"/>
                    </a:p>
                  </a:txBody>
                  <a:tcPr marL="68580" marR="68580" marT="0" marB="0" vert="horz" anchor="ctr" anchorCtr="0"/>
                </a:tc>
                <a:tc hMerge="1">
                  <a:tcPr/>
                </a:tc>
                <a:tc hMerge="1">
                  <a:tcPr/>
                </a:tc>
                <a:tc hMerge="1">
                  <a:tcPr/>
                </a:tc>
                <a:tc hMerge="1">
                  <a:tcPr/>
                </a:tc>
                <a:tc hMerge="1">
                  <a:tcPr/>
                </a:tc>
              </a:tr>
              <a:tr h="229235">
                <a:tc gridSpan="3">
                  <a:txBody>
                    <a:bodyPr/>
                    <a:p>
                      <a:pPr indent="0" algn="ctr">
                        <a:buNone/>
                      </a:pPr>
                      <a:r>
                        <a:rPr lang="en-US" sz="1000"/>
                        <a:t>工作任务二</a:t>
                      </a:r>
                      <a:endParaRPr lang="en-US" altLang="en-US" sz="1000"/>
                    </a:p>
                  </a:txBody>
                  <a:tcPr marL="68580" marR="68580" marT="0" marB="0" vert="horz" anchor="ctr" anchorCtr="0"/>
                </a:tc>
                <a:tc hMerge="1">
                  <a:tcPr/>
                </a:tc>
                <a:tc hMerge="1">
                  <a:tcPr/>
                </a:tc>
                <a:tc gridSpan="6">
                  <a:txBody>
                    <a:bodyPr/>
                    <a:p>
                      <a:pPr indent="0" algn="ctr">
                        <a:buNone/>
                      </a:pPr>
                      <a:r>
                        <a:rPr lang="en-US" sz="1000"/>
                        <a:t>完成情况</a:t>
                      </a:r>
                      <a:endParaRPr lang="en-US" altLang="en-US" sz="1000"/>
                    </a:p>
                  </a:txBody>
                  <a:tcPr marL="68580" marR="68580" marT="0" marB="0" vert="horz" anchor="ctr" anchorCtr="0"/>
                </a:tc>
                <a:tc hMerge="1">
                  <a:tcPr/>
                </a:tc>
                <a:tc hMerge="1">
                  <a:tcPr/>
                </a:tc>
                <a:tc hMerge="1">
                  <a:tcPr/>
                </a:tc>
                <a:tc hMerge="1">
                  <a:tcPr/>
                </a:tc>
                <a:tc hMerge="1">
                  <a:tcPr/>
                </a:tc>
              </a:tr>
              <a:tr h="273050">
                <a:tc>
                  <a:txBody>
                    <a:bodyPr/>
                    <a:p>
                      <a:pPr indent="0">
                        <a:buNone/>
                      </a:pPr>
                      <a:r>
                        <a:rPr lang="en-US" sz="900"/>
                        <a:t> 工作内容 </a:t>
                      </a:r>
                      <a:endParaRPr lang="en-US" altLang="en-US" sz="900"/>
                    </a:p>
                  </a:txBody>
                  <a:tcPr marL="68580" marR="68580" marT="0" marB="0" vert="horz" anchor="ctr" anchorCtr="0"/>
                </a:tc>
                <a:tc gridSpan="2">
                  <a:txBody>
                    <a:bodyPr/>
                    <a:p>
                      <a:pPr indent="0">
                        <a:buNone/>
                      </a:pPr>
                      <a:r>
                        <a:rPr lang="en-US" sz="900"/>
                        <a:t>完善后端代码</a:t>
                      </a:r>
                      <a:endParaRPr lang="en-US" altLang="en-US" sz="900"/>
                    </a:p>
                  </a:txBody>
                  <a:tcPr marL="68580" marR="68580" marT="0" marB="0" vert="horz" anchor="ctr" anchorCtr="0"/>
                </a:tc>
                <a:tc hMerge="1">
                  <a:tcPr/>
                </a:tc>
                <a:tc gridSpan="6">
                  <a:txBody>
                    <a:bodyPr/>
                    <a:p>
                      <a:pPr indent="0">
                        <a:buNone/>
                      </a:pPr>
                      <a:r>
                        <a:rPr lang="en-US" sz="900"/>
                        <a:t>职员是否认同该工作内容？R认同 □不认同 □其他</a:t>
                      </a:r>
                      <a:endParaRPr lang="en-US" altLang="en-US" sz="900"/>
                    </a:p>
                  </a:txBody>
                  <a:tcPr marL="68580" marR="68580" marT="0" marB="0" vert="horz" anchor="ctr" anchorCtr="0"/>
                </a:tc>
                <a:tc hMerge="1">
                  <a:tcPr/>
                </a:tc>
                <a:tc hMerge="1">
                  <a:tcPr/>
                </a:tc>
                <a:tc hMerge="1">
                  <a:tcPr/>
                </a:tc>
                <a:tc hMerge="1">
                  <a:tcPr/>
                </a:tc>
                <a:tc hMerge="1">
                  <a:tcPr/>
                </a:tc>
              </a:tr>
              <a:tr h="393700">
                <a:tc>
                  <a:txBody>
                    <a:bodyPr/>
                    <a:p>
                      <a:pPr indent="0">
                        <a:buNone/>
                      </a:pPr>
                      <a:r>
                        <a:rPr lang="en-US" sz="900"/>
                        <a:t> 工作目标完成时间 </a:t>
                      </a:r>
                      <a:endParaRPr lang="en-US" altLang="en-US" sz="900"/>
                    </a:p>
                  </a:txBody>
                  <a:tcPr marL="68580" marR="68580" marT="0" marB="0" vert="horz" anchor="ctr" anchorCtr="0"/>
                </a:tc>
                <a:tc gridSpan="2">
                  <a:txBody>
                    <a:bodyPr/>
                    <a:p>
                      <a:pPr indent="0">
                        <a:buNone/>
                      </a:pPr>
                      <a:r>
                        <a:rPr lang="en-US" sz="1000"/>
                        <a:t>2021/12/12 0：00</a:t>
                      </a:r>
                      <a:endParaRPr lang="en-US" altLang="en-US" sz="1000"/>
                    </a:p>
                  </a:txBody>
                  <a:tcPr marL="68580" marR="68580" marT="0" marB="0" vert="horz" anchor="ctr" anchorCtr="0"/>
                </a:tc>
                <a:tc hMerge="1">
                  <a:tcPr/>
                </a:tc>
                <a:tc gridSpan="6">
                  <a:txBody>
                    <a:bodyPr/>
                    <a:p>
                      <a:pPr indent="0">
                        <a:buNone/>
                      </a:pPr>
                      <a:r>
                        <a:rPr lang="en-US" sz="900"/>
                        <a:t>职员是否认同该工作目标？R认同 □不认同 □其他</a:t>
                      </a:r>
                      <a:endParaRPr lang="en-US" altLang="en-US" sz="900"/>
                    </a:p>
                  </a:txBody>
                  <a:tcPr marL="68580" marR="68580" marT="0" marB="0" vert="horz" anchor="ctr" anchorCtr="0"/>
                </a:tc>
                <a:tc hMerge="1">
                  <a:tcPr/>
                </a:tc>
                <a:tc hMerge="1">
                  <a:tcPr/>
                </a:tc>
                <a:tc hMerge="1">
                  <a:tcPr/>
                </a:tc>
                <a:tc hMerge="1">
                  <a:tcPr/>
                </a:tc>
                <a:tc hMerge="1">
                  <a:tcPr/>
                </a:tc>
              </a:tr>
              <a:tr h="273050">
                <a:tc>
                  <a:txBody>
                    <a:bodyPr/>
                    <a:p>
                      <a:pPr indent="0">
                        <a:buNone/>
                      </a:pPr>
                      <a:r>
                        <a:rPr lang="en-US" sz="900"/>
                        <a:t>评价方法</a:t>
                      </a:r>
                      <a:endParaRPr lang="en-US" altLang="en-US" sz="900"/>
                    </a:p>
                  </a:txBody>
                  <a:tcPr marL="68580" marR="68580" marT="0" marB="0" vert="horz" anchor="ctr" anchorCtr="0"/>
                </a:tc>
                <a:tc gridSpan="2">
                  <a:txBody>
                    <a:bodyPr/>
                    <a:p>
                      <a:pPr indent="0">
                        <a:buNone/>
                      </a:pPr>
                      <a:r>
                        <a:rPr lang="en-US" sz="1000"/>
                        <a:t>查看服务器情况</a:t>
                      </a:r>
                      <a:endParaRPr lang="en-US" altLang="en-US" sz="1000"/>
                    </a:p>
                  </a:txBody>
                  <a:tcPr marL="68580" marR="68580" marT="0" marB="0" vert="horz" anchor="ctr" anchorCtr="0"/>
                </a:tc>
                <a:tc hMerge="1">
                  <a:tcPr/>
                </a:tc>
                <a:tc gridSpan="6">
                  <a:txBody>
                    <a:bodyPr/>
                    <a:p>
                      <a:pPr indent="0">
                        <a:buNone/>
                      </a:pPr>
                      <a:r>
                        <a:rPr lang="en-US" sz="900"/>
                        <a:t>职员是否认同该评价方法？R认同 □不认同 □其他</a:t>
                      </a:r>
                      <a:endParaRPr lang="en-US" altLang="en-US" sz="900"/>
                    </a:p>
                  </a:txBody>
                  <a:tcPr marL="68580" marR="68580" marT="0" marB="0" vert="horz" anchor="ctr" anchorCtr="0"/>
                </a:tc>
                <a:tc hMerge="1">
                  <a:tcPr/>
                </a:tc>
                <a:tc hMerge="1">
                  <a:tcPr/>
                </a:tc>
                <a:tc hMerge="1">
                  <a:tcPr/>
                </a:tc>
                <a:tc hMerge="1">
                  <a:tcPr/>
                </a:tc>
                <a:tc hMerge="1">
                  <a:tcPr/>
                </a:tc>
              </a:tr>
              <a:tr h="262255">
                <a:tc rowSpan="2">
                  <a:txBody>
                    <a:bodyPr/>
                    <a:p>
                      <a:pPr indent="0">
                        <a:buNone/>
                      </a:pPr>
                      <a:r>
                        <a:rPr lang="en-US" sz="900"/>
                        <a:t>评价结果</a:t>
                      </a:r>
                      <a:endParaRPr lang="en-US" altLang="en-US" sz="900"/>
                    </a:p>
                  </a:txBody>
                  <a:tcPr marL="68580" marR="68580" marT="0" marB="0" vert="horz" anchor="ctr" anchorCtr="0"/>
                </a:tc>
                <a:tc rowSpan="2" gridSpan="2">
                  <a:txBody>
                    <a:bodyPr/>
                    <a:p>
                      <a:pPr indent="0">
                        <a:buNone/>
                      </a:pPr>
                      <a:r>
                        <a:rPr lang="en-US" sz="1000"/>
                        <a:t> </a:t>
                      </a:r>
                      <a:endParaRPr lang="en-US" altLang="en-US" sz="1000"/>
                    </a:p>
                  </a:txBody>
                  <a:tcPr marL="68580" marR="68580" marT="0" marB="0" vert="horz" anchor="ctr" anchorCtr="0"/>
                </a:tc>
                <a:tc rowSpan="2" hMerge="1">
                  <a:tcPr/>
                </a:tc>
                <a:tc gridSpan="2">
                  <a:txBody>
                    <a:bodyPr/>
                    <a:p>
                      <a:pPr indent="0">
                        <a:buNone/>
                      </a:pPr>
                      <a:r>
                        <a:rPr lang="en-US" sz="900"/>
                        <a:t>优秀</a:t>
                      </a:r>
                      <a:endParaRPr lang="en-US" altLang="en-US" sz="900"/>
                    </a:p>
                  </a:txBody>
                  <a:tcPr marL="68580" marR="68580" marT="0" marB="0" vert="horz" anchor="ctr" anchorCtr="0"/>
                </a:tc>
                <a:tc hMerge="1">
                  <a:tcPr/>
                </a:tc>
                <a:tc>
                  <a:txBody>
                    <a:bodyPr/>
                    <a:p>
                      <a:pPr indent="0">
                        <a:buNone/>
                      </a:pPr>
                      <a:r>
                        <a:rPr lang="en-US" sz="900"/>
                        <a:t>良好</a:t>
                      </a:r>
                      <a:endParaRPr lang="en-US" altLang="en-US" sz="900"/>
                    </a:p>
                  </a:txBody>
                  <a:tcPr marL="68580" marR="68580" marT="0" marB="0" vert="horz" anchor="ctr" anchorCtr="0"/>
                </a:tc>
                <a:tc>
                  <a:txBody>
                    <a:bodyPr/>
                    <a:p>
                      <a:pPr indent="0">
                        <a:buNone/>
                      </a:pPr>
                      <a:r>
                        <a:rPr lang="en-US" sz="900"/>
                        <a:t>合格</a:t>
                      </a:r>
                      <a:endParaRPr lang="en-US" altLang="en-US" sz="900"/>
                    </a:p>
                  </a:txBody>
                  <a:tcPr marL="68580" marR="68580" marT="0" marB="0" vert="horz" anchor="ctr" anchorCtr="0"/>
                </a:tc>
                <a:tc>
                  <a:txBody>
                    <a:bodyPr/>
                    <a:p>
                      <a:pPr indent="0">
                        <a:buNone/>
                      </a:pPr>
                      <a:r>
                        <a:rPr lang="en-US" sz="900"/>
                        <a:t>待改进</a:t>
                      </a:r>
                      <a:endParaRPr lang="en-US" altLang="en-US" sz="900"/>
                    </a:p>
                  </a:txBody>
                  <a:tcPr marL="68580" marR="68580" marT="0" marB="0" vert="horz" anchor="ctr" anchorCtr="0"/>
                </a:tc>
                <a:tc>
                  <a:txBody>
                    <a:bodyPr/>
                    <a:p>
                      <a:pPr indent="0">
                        <a:buNone/>
                      </a:pPr>
                      <a:r>
                        <a:rPr lang="en-US" sz="900"/>
                        <a:t>未完成</a:t>
                      </a:r>
                      <a:endParaRPr lang="en-US" altLang="en-US" sz="900"/>
                    </a:p>
                  </a:txBody>
                  <a:tcPr marL="68580" marR="68580" marT="0" marB="0" vert="horz" anchor="ctr" anchorCtr="0"/>
                </a:tc>
              </a:tr>
              <a:tr h="228600">
                <a:tc vMerge="1">
                  <a:tcPr/>
                </a:tc>
                <a:tc vMerge="1" gridSpan="2">
                  <a:tcPr/>
                </a:tc>
                <a:tc vMerge="1" hMerge="1">
                  <a:tcPr/>
                </a:tc>
                <a:tc gridSpan="2">
                  <a:txBody>
                    <a:bodyPr/>
                    <a:p>
                      <a:pPr indent="0">
                        <a:buNone/>
                      </a:pPr>
                      <a:r>
                        <a:rPr lang="en-US" sz="1000"/>
                        <a:t> </a:t>
                      </a:r>
                      <a:endParaRPr lang="en-US" altLang="en-US" sz="1000"/>
                    </a:p>
                  </a:txBody>
                  <a:tcPr marL="68580" marR="68580" marT="0" marB="0" vert="horz" anchor="ctr" anchorCtr="0"/>
                </a:tc>
                <a:tc hMerge="1">
                  <a:tcPr/>
                </a:tc>
                <a:tc>
                  <a:txBody>
                    <a:bodyPr/>
                    <a:p>
                      <a:pPr indent="0">
                        <a:buNone/>
                      </a:pPr>
                      <a:r>
                        <a:rPr lang="en-US" sz="1000"/>
                        <a:t>1</a:t>
                      </a:r>
                      <a:endParaRPr lang="en-US" altLang="en-US" sz="1000"/>
                    </a:p>
                  </a:txBody>
                  <a:tcPr marL="68580" marR="68580" marT="0" marB="0" vert="horz" anchor="ctr" anchorCtr="0"/>
                </a:tc>
                <a:tc>
                  <a:txBody>
                    <a:bodyPr/>
                    <a:p>
                      <a:pPr indent="0">
                        <a:buNone/>
                      </a:pPr>
                      <a:r>
                        <a:rPr lang="en-US" sz="1000"/>
                        <a:t> </a:t>
                      </a:r>
                      <a:endParaRPr lang="en-US" altLang="en-US" sz="1000"/>
                    </a:p>
                  </a:txBody>
                  <a:tcPr marL="68580" marR="68580" marT="0" marB="0" vert="horz" anchor="ctr" anchorCtr="0"/>
                </a:tc>
                <a:tc>
                  <a:txBody>
                    <a:bodyPr/>
                    <a:p>
                      <a:pPr indent="0">
                        <a:buNone/>
                      </a:pPr>
                      <a:r>
                        <a:rPr lang="en-US" sz="1000"/>
                        <a:t> </a:t>
                      </a:r>
                      <a:endParaRPr lang="en-US" altLang="en-US" sz="1000"/>
                    </a:p>
                  </a:txBody>
                  <a:tcPr marL="68580" marR="68580" marT="0" marB="0" vert="horz" anchor="ctr" anchorCtr="0"/>
                </a:tc>
                <a:tc>
                  <a:txBody>
                    <a:bodyPr/>
                    <a:p>
                      <a:pPr indent="0">
                        <a:buNone/>
                      </a:pPr>
                      <a:r>
                        <a:rPr lang="en-US" sz="1000"/>
                        <a:t> </a:t>
                      </a:r>
                      <a:endParaRPr lang="en-US" altLang="en-US" sz="1000"/>
                    </a:p>
                  </a:txBody>
                  <a:tcPr marL="68580" marR="68580" marT="0" marB="0" vert="horz" anchor="ctr" anchorCtr="0"/>
                </a:tc>
              </a:tr>
              <a:tr h="227965">
                <a:tc gridSpan="3">
                  <a:txBody>
                    <a:bodyPr/>
                    <a:p>
                      <a:pPr indent="0">
                        <a:buNone/>
                      </a:pPr>
                      <a:r>
                        <a:rPr lang="en-US" sz="1000"/>
                        <a:t>直属上级或正式员工是否就该工作与你进行沟通</a:t>
                      </a:r>
                      <a:endParaRPr lang="en-US" altLang="en-US" sz="1000"/>
                    </a:p>
                  </a:txBody>
                  <a:tcPr marL="68580" marR="68580" marT="0" marB="0" vert="horz" anchor="ctr" anchorCtr="0"/>
                </a:tc>
                <a:tc hMerge="1">
                  <a:tcPr/>
                </a:tc>
                <a:tc hMerge="1">
                  <a:tcPr/>
                </a:tc>
                <a:tc gridSpan="6">
                  <a:txBody>
                    <a:bodyPr/>
                    <a:p>
                      <a:pPr indent="0">
                        <a:buNone/>
                      </a:pPr>
                      <a:r>
                        <a:rPr lang="en-US" sz="900"/>
                        <a:t>□沟通 </a:t>
                      </a:r>
                      <a:endParaRPr lang="en-US" altLang="en-US" sz="900"/>
                    </a:p>
                  </a:txBody>
                  <a:tcPr marL="68580" marR="68580" marT="0" marB="0" vert="horz" anchor="ctr" anchorCtr="0"/>
                </a:tc>
                <a:tc hMerge="1">
                  <a:tcPr/>
                </a:tc>
                <a:tc hMerge="1">
                  <a:tcPr/>
                </a:tc>
                <a:tc hMerge="1">
                  <a:tcPr/>
                </a:tc>
                <a:tc hMerge="1">
                  <a:tcPr/>
                </a:tc>
                <a:tc hMerge="1">
                  <a:tcPr/>
                </a:tc>
              </a:tr>
              <a:tr h="227965">
                <a:tc gridSpan="3">
                  <a:txBody>
                    <a:bodyPr/>
                    <a:p>
                      <a:pPr indent="0" algn="ctr">
                        <a:buNone/>
                      </a:pPr>
                      <a:r>
                        <a:rPr lang="en-US" sz="1000"/>
                        <a:t>工作任务三</a:t>
                      </a:r>
                      <a:endParaRPr lang="en-US" altLang="en-US" sz="1000"/>
                    </a:p>
                  </a:txBody>
                  <a:tcPr marL="68580" marR="68580" marT="0" marB="0" vert="horz" anchor="ctr" anchorCtr="0"/>
                </a:tc>
                <a:tc hMerge="1">
                  <a:tcPr/>
                </a:tc>
                <a:tc hMerge="1">
                  <a:tcPr/>
                </a:tc>
                <a:tc gridSpan="6">
                  <a:txBody>
                    <a:bodyPr/>
                    <a:p>
                      <a:pPr indent="0" algn="ctr">
                        <a:buNone/>
                      </a:pPr>
                      <a:r>
                        <a:rPr lang="en-US" sz="1000"/>
                        <a:t>完成情况</a:t>
                      </a:r>
                      <a:endParaRPr lang="en-US" altLang="en-US" sz="1000"/>
                    </a:p>
                  </a:txBody>
                  <a:tcPr marL="68580" marR="68580" marT="0" marB="0" vert="horz" anchor="ctr" anchorCtr="0"/>
                </a:tc>
                <a:tc hMerge="1">
                  <a:tcPr/>
                </a:tc>
                <a:tc hMerge="1">
                  <a:tcPr/>
                </a:tc>
                <a:tc hMerge="1">
                  <a:tcPr/>
                </a:tc>
                <a:tc hMerge="1">
                  <a:tcPr/>
                </a:tc>
                <a:tc hMerge="1">
                  <a:tcPr/>
                </a:tc>
              </a:tr>
              <a:tr h="262255">
                <a:tc>
                  <a:txBody>
                    <a:bodyPr/>
                    <a:p>
                      <a:pPr indent="0">
                        <a:buNone/>
                      </a:pPr>
                      <a:r>
                        <a:rPr lang="en-US" sz="900"/>
                        <a:t> 工作内容 </a:t>
                      </a:r>
                      <a:endParaRPr lang="en-US" altLang="en-US" sz="900"/>
                    </a:p>
                  </a:txBody>
                  <a:tcPr marL="68580" marR="68580" marT="0" marB="0" vert="horz" anchor="ctr" anchorCtr="0"/>
                </a:tc>
                <a:tc gridSpan="2">
                  <a:txBody>
                    <a:bodyPr/>
                    <a:p>
                      <a:pPr indent="0">
                        <a:buNone/>
                      </a:pPr>
                      <a:r>
                        <a:rPr lang="en-US" sz="1000"/>
                        <a:t> </a:t>
                      </a:r>
                      <a:endParaRPr lang="en-US" altLang="en-US" sz="1000"/>
                    </a:p>
                  </a:txBody>
                  <a:tcPr marL="68580" marR="68580" marT="0" marB="0" vert="horz" anchor="ctr" anchorCtr="0"/>
                </a:tc>
                <a:tc hMerge="1">
                  <a:tcPr/>
                </a:tc>
                <a:tc gridSpan="6">
                  <a:txBody>
                    <a:bodyPr/>
                    <a:p>
                      <a:pPr indent="0">
                        <a:buNone/>
                      </a:pPr>
                      <a:r>
                        <a:rPr lang="en-US" sz="900"/>
                        <a:t>职员是否认同该工作内容？□认同 </a:t>
                      </a:r>
                      <a:endParaRPr lang="en-US" altLang="en-US" sz="900"/>
                    </a:p>
                  </a:txBody>
                  <a:tcPr marL="68580" marR="68580" marT="0" marB="0" vert="horz" anchor="ctr" anchorCtr="0"/>
                </a:tc>
                <a:tc hMerge="1">
                  <a:tcPr/>
                </a:tc>
                <a:tc hMerge="1">
                  <a:tcPr/>
                </a:tc>
                <a:tc hMerge="1">
                  <a:tcPr/>
                </a:tc>
                <a:tc hMerge="1">
                  <a:tcPr/>
                </a:tc>
                <a:tc hMerge="1">
                  <a:tcPr/>
                </a:tc>
              </a:tr>
              <a:tr h="393700">
                <a:tc>
                  <a:txBody>
                    <a:bodyPr/>
                    <a:p>
                      <a:pPr indent="0">
                        <a:buNone/>
                      </a:pPr>
                      <a:r>
                        <a:rPr lang="en-US" sz="900"/>
                        <a:t> 工作目标完成时间 </a:t>
                      </a:r>
                      <a:endParaRPr lang="en-US" altLang="en-US" sz="900"/>
                    </a:p>
                  </a:txBody>
                  <a:tcPr marL="68580" marR="68580" marT="0" marB="0" vert="horz" anchor="ctr" anchorCtr="0"/>
                </a:tc>
                <a:tc gridSpan="2">
                  <a:txBody>
                    <a:bodyPr/>
                    <a:p>
                      <a:pPr indent="0">
                        <a:buNone/>
                      </a:pPr>
                      <a:r>
                        <a:rPr lang="en-US" sz="1000"/>
                        <a:t> </a:t>
                      </a:r>
                      <a:endParaRPr lang="en-US" altLang="en-US" sz="1000"/>
                    </a:p>
                  </a:txBody>
                  <a:tcPr marL="68580" marR="68580" marT="0" marB="0" vert="horz" anchor="ctr" anchorCtr="0"/>
                </a:tc>
                <a:tc hMerge="1">
                  <a:tcPr/>
                </a:tc>
                <a:tc gridSpan="6">
                  <a:txBody>
                    <a:bodyPr/>
                    <a:p>
                      <a:pPr indent="0">
                        <a:buNone/>
                      </a:pPr>
                      <a:r>
                        <a:rPr lang="en-US" sz="900"/>
                        <a:t>职员是否认同该工作目标？□认同 </a:t>
                      </a:r>
                      <a:endParaRPr lang="en-US" altLang="en-US" sz="900"/>
                    </a:p>
                  </a:txBody>
                  <a:tcPr marL="68580" marR="68580" marT="0" marB="0" vert="horz" anchor="ctr" anchorCtr="0"/>
                </a:tc>
                <a:tc hMerge="1">
                  <a:tcPr/>
                </a:tc>
                <a:tc hMerge="1">
                  <a:tcPr/>
                </a:tc>
                <a:tc hMerge="1">
                  <a:tcPr/>
                </a:tc>
                <a:tc hMerge="1">
                  <a:tcPr/>
                </a:tc>
                <a:tc hMerge="1">
                  <a:tcPr/>
                </a:tc>
              </a:tr>
              <a:tr h="228600">
                <a:tc>
                  <a:txBody>
                    <a:bodyPr/>
                    <a:p>
                      <a:pPr indent="0">
                        <a:buNone/>
                      </a:pPr>
                      <a:r>
                        <a:rPr lang="en-US" sz="900"/>
                        <a:t>评价方法</a:t>
                      </a:r>
                      <a:endParaRPr lang="en-US" altLang="en-US" sz="900"/>
                    </a:p>
                  </a:txBody>
                  <a:tcPr marL="68580" marR="68580" marT="0" marB="0" vert="horz" anchor="ctr" anchorCtr="0"/>
                </a:tc>
                <a:tc gridSpan="2">
                  <a:txBody>
                    <a:bodyPr/>
                    <a:p>
                      <a:pPr indent="0">
                        <a:buNone/>
                      </a:pPr>
                      <a:r>
                        <a:rPr lang="en-US" sz="1000"/>
                        <a:t> </a:t>
                      </a:r>
                      <a:endParaRPr lang="en-US" altLang="en-US" sz="1000"/>
                    </a:p>
                  </a:txBody>
                  <a:tcPr marL="68580" marR="68580" marT="0" marB="0" vert="horz" anchor="ctr" anchorCtr="0"/>
                </a:tc>
                <a:tc hMerge="1">
                  <a:tcPr/>
                </a:tc>
                <a:tc gridSpan="6">
                  <a:txBody>
                    <a:bodyPr/>
                    <a:p>
                      <a:pPr indent="0">
                        <a:buNone/>
                      </a:pPr>
                      <a:r>
                        <a:rPr lang="en-US" sz="900"/>
                        <a:t>职员是否认同该评价方法？□认同 </a:t>
                      </a:r>
                      <a:endParaRPr lang="en-US" altLang="en-US" sz="900"/>
                    </a:p>
                  </a:txBody>
                  <a:tcPr marL="68580" marR="68580" marT="0" marB="0" vert="horz" anchor="ctr" anchorCtr="0"/>
                </a:tc>
                <a:tc hMerge="1">
                  <a:tcPr/>
                </a:tc>
                <a:tc hMerge="1">
                  <a:tcPr/>
                </a:tc>
                <a:tc hMerge="1">
                  <a:tcPr/>
                </a:tc>
                <a:tc hMerge="1">
                  <a:tcPr/>
                </a:tc>
                <a:tc hMerge="1">
                  <a:tcPr/>
                </a:tc>
              </a:tr>
              <a:tr h="262255">
                <a:tc rowSpan="2">
                  <a:txBody>
                    <a:bodyPr/>
                    <a:p>
                      <a:pPr indent="0">
                        <a:buNone/>
                      </a:pPr>
                      <a:r>
                        <a:rPr lang="en-US" sz="900"/>
                        <a:t>评价结果</a:t>
                      </a:r>
                      <a:endParaRPr lang="en-US" altLang="en-US" sz="900"/>
                    </a:p>
                  </a:txBody>
                  <a:tcPr marL="68580" marR="68580" marT="0" marB="0" vert="horz" anchor="ctr" anchorCtr="0"/>
                </a:tc>
                <a:tc rowSpan="2" gridSpan="2">
                  <a:txBody>
                    <a:bodyPr/>
                    <a:p>
                      <a:pPr indent="0">
                        <a:buNone/>
                      </a:pPr>
                      <a:r>
                        <a:rPr lang="en-US" sz="1000"/>
                        <a:t> </a:t>
                      </a:r>
                      <a:endParaRPr lang="en-US" altLang="en-US" sz="1000"/>
                    </a:p>
                  </a:txBody>
                  <a:tcPr marL="68580" marR="68580" marT="0" marB="0" vert="horz" anchor="ctr" anchorCtr="0"/>
                </a:tc>
                <a:tc rowSpan="2" hMerge="1">
                  <a:tcPr/>
                </a:tc>
                <a:tc>
                  <a:txBody>
                    <a:bodyPr/>
                    <a:p>
                      <a:pPr indent="0">
                        <a:buNone/>
                      </a:pPr>
                      <a:r>
                        <a:rPr lang="en-US" sz="900"/>
                        <a:t>优秀</a:t>
                      </a:r>
                      <a:endParaRPr lang="en-US" altLang="en-US" sz="900"/>
                    </a:p>
                  </a:txBody>
                  <a:tcPr marL="68580" marR="68580" marT="0" marB="0" vert="horz" anchor="ctr" anchorCtr="0"/>
                </a:tc>
                <a:tc gridSpan="2">
                  <a:txBody>
                    <a:bodyPr/>
                    <a:p>
                      <a:pPr indent="0">
                        <a:buNone/>
                      </a:pPr>
                      <a:r>
                        <a:rPr lang="en-US" sz="900"/>
                        <a:t>良好</a:t>
                      </a:r>
                      <a:endParaRPr lang="en-US" altLang="en-US" sz="900"/>
                    </a:p>
                  </a:txBody>
                  <a:tcPr marL="68580" marR="68580" marT="0" marB="0" vert="horz" anchor="ctr" anchorCtr="0"/>
                </a:tc>
                <a:tc hMerge="1">
                  <a:tcPr/>
                </a:tc>
                <a:tc>
                  <a:txBody>
                    <a:bodyPr/>
                    <a:p>
                      <a:pPr indent="0">
                        <a:buNone/>
                      </a:pPr>
                      <a:r>
                        <a:rPr lang="en-US" sz="900"/>
                        <a:t>合格</a:t>
                      </a:r>
                      <a:endParaRPr lang="en-US" altLang="en-US" sz="900"/>
                    </a:p>
                  </a:txBody>
                  <a:tcPr marL="68580" marR="68580" marT="0" marB="0" vert="horz" anchor="ctr" anchorCtr="0"/>
                </a:tc>
                <a:tc>
                  <a:txBody>
                    <a:bodyPr/>
                    <a:p>
                      <a:pPr indent="0">
                        <a:buNone/>
                      </a:pPr>
                      <a:r>
                        <a:rPr lang="en-US" sz="900"/>
                        <a:t>待改进</a:t>
                      </a:r>
                      <a:endParaRPr lang="en-US" altLang="en-US" sz="900"/>
                    </a:p>
                  </a:txBody>
                  <a:tcPr marL="68580" marR="68580" marT="0" marB="0" vert="horz" anchor="ctr" anchorCtr="0"/>
                </a:tc>
                <a:tc>
                  <a:txBody>
                    <a:bodyPr/>
                    <a:p>
                      <a:pPr indent="0">
                        <a:buNone/>
                      </a:pPr>
                      <a:r>
                        <a:rPr lang="en-US" sz="900"/>
                        <a:t>未完成</a:t>
                      </a:r>
                      <a:endParaRPr lang="en-US" altLang="en-US" sz="900"/>
                    </a:p>
                  </a:txBody>
                  <a:tcPr marL="68580" marR="68580" marT="0" marB="0" vert="horz" anchor="ctr" anchorCtr="0"/>
                </a:tc>
              </a:tr>
              <a:tr h="227965">
                <a:tc vMerge="1">
                  <a:tcPr/>
                </a:tc>
                <a:tc vMerge="1" gridSpan="2">
                  <a:tcPr/>
                </a:tc>
                <a:tc vMerge="1" hMerge="1">
                  <a:tcPr/>
                </a:tc>
                <a:tc>
                  <a:txBody>
                    <a:bodyPr/>
                    <a:p>
                      <a:pPr indent="0">
                        <a:buNone/>
                      </a:pPr>
                      <a:r>
                        <a:rPr lang="en-US" sz="900"/>
                        <a:t> </a:t>
                      </a:r>
                      <a:endParaRPr lang="en-US" altLang="en-US" sz="900"/>
                    </a:p>
                  </a:txBody>
                  <a:tcPr marL="68580" marR="68580" marT="0" marB="0" vert="horz" anchor="ctr" anchorCtr="0"/>
                </a:tc>
                <a:tc gridSpan="2">
                  <a:txBody>
                    <a:bodyPr/>
                    <a:p>
                      <a:pPr indent="0">
                        <a:buNone/>
                      </a:pPr>
                      <a:r>
                        <a:rPr lang="en-US" sz="900"/>
                        <a:t> </a:t>
                      </a:r>
                      <a:endParaRPr lang="en-US" altLang="en-US" sz="900"/>
                    </a:p>
                  </a:txBody>
                  <a:tcPr marL="68580" marR="68580" marT="0" marB="0" vert="horz" anchor="ctr" anchorCtr="0"/>
                </a:tc>
                <a:tc hMerge="1">
                  <a:tcPr/>
                </a:tc>
                <a:tc>
                  <a:txBody>
                    <a:bodyPr/>
                    <a:p>
                      <a:pPr indent="0">
                        <a:buNone/>
                      </a:pPr>
                      <a:r>
                        <a:rPr lang="en-US" sz="900"/>
                        <a:t> </a:t>
                      </a:r>
                      <a:endParaRPr lang="en-US" altLang="en-US" sz="900"/>
                    </a:p>
                  </a:txBody>
                  <a:tcPr marL="68580" marR="68580" marT="0" marB="0" vert="horz" anchor="ctr" anchorCtr="0"/>
                </a:tc>
                <a:tc>
                  <a:txBody>
                    <a:bodyPr/>
                    <a:p>
                      <a:pPr indent="0">
                        <a:buNone/>
                      </a:pPr>
                      <a:r>
                        <a:rPr lang="en-US" sz="900"/>
                        <a:t> </a:t>
                      </a:r>
                      <a:endParaRPr lang="en-US" altLang="en-US" sz="900"/>
                    </a:p>
                  </a:txBody>
                  <a:tcPr marL="68580" marR="68580" marT="0" marB="0" vert="horz" anchor="ctr" anchorCtr="0"/>
                </a:tc>
                <a:tc>
                  <a:txBody>
                    <a:bodyPr/>
                    <a:p>
                      <a:pPr indent="0">
                        <a:buNone/>
                      </a:pPr>
                      <a:r>
                        <a:rPr lang="en-US" sz="900"/>
                        <a:t> </a:t>
                      </a:r>
                      <a:endParaRPr lang="en-US" altLang="en-US" sz="900"/>
                    </a:p>
                  </a:txBody>
                  <a:tcPr marL="68580" marR="68580" marT="0" marB="0" vert="horz" anchor="ctr" anchorCtr="0"/>
                </a:tc>
              </a:tr>
              <a:tr h="227965">
                <a:tc gridSpan="3">
                  <a:txBody>
                    <a:bodyPr/>
                    <a:p>
                      <a:pPr indent="0">
                        <a:buNone/>
                      </a:pPr>
                      <a:r>
                        <a:rPr lang="en-US" sz="900"/>
                        <a:t>直属上级或正式员工是否就该工作与你进行沟通</a:t>
                      </a:r>
                      <a:endParaRPr lang="en-US" altLang="en-US" sz="900"/>
                    </a:p>
                  </a:txBody>
                  <a:tcPr marL="68580" marR="68580" marT="0" marB="0" vert="horz" anchor="ctr" anchorCtr="0"/>
                </a:tc>
                <a:tc hMerge="1">
                  <a:tcPr/>
                </a:tc>
                <a:tc hMerge="1">
                  <a:tcPr/>
                </a:tc>
                <a:tc gridSpan="6">
                  <a:txBody>
                    <a:bodyPr/>
                    <a:p>
                      <a:pPr indent="0">
                        <a:buNone/>
                      </a:pPr>
                      <a:r>
                        <a:rPr lang="en-US" sz="900"/>
                        <a:t>£沟通 □未沟通</a:t>
                      </a:r>
                      <a:endParaRPr lang="en-US" altLang="en-US" sz="900"/>
                    </a:p>
                  </a:txBody>
                  <a:tcPr marL="68580" marR="68580" marT="0" marB="0" vert="horz" anchor="ctr" anchorCtr="0"/>
                </a:tc>
                <a:tc hMerge="1">
                  <a:tcPr/>
                </a:tc>
                <a:tc hMerge="1">
                  <a:tcPr/>
                </a:tc>
                <a:tc hMerge="1">
                  <a:tcPr/>
                </a:tc>
                <a:tc hMerge="1">
                  <a:tcPr/>
                </a:tc>
                <a:tc hMerge="1">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小组分工</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graphicFrame>
        <p:nvGraphicFramePr>
          <p:cNvPr id="3" name="表格 2"/>
          <p:cNvGraphicFramePr/>
          <p:nvPr>
            <p:custDataLst>
              <p:tags r:id="rId1"/>
            </p:custDataLst>
          </p:nvPr>
        </p:nvGraphicFramePr>
        <p:xfrm>
          <a:off x="4035425" y="340360"/>
          <a:ext cx="6297295" cy="5989320"/>
        </p:xfrm>
        <a:graphic>
          <a:graphicData uri="http://schemas.openxmlformats.org/drawingml/2006/table">
            <a:tbl>
              <a:tblPr firstRow="1" bandRow="1">
                <a:tableStyleId>{3B4B98B0-60AC-42C2-AFA5-B58CD77FA1E5}</a:tableStyleId>
              </a:tblPr>
              <a:tblGrid>
                <a:gridCol w="788670"/>
                <a:gridCol w="1362075"/>
                <a:gridCol w="1451610"/>
                <a:gridCol w="434975"/>
                <a:gridCol w="19050"/>
                <a:gridCol w="434975"/>
                <a:gridCol w="541655"/>
                <a:gridCol w="627380"/>
                <a:gridCol w="636905"/>
              </a:tblGrid>
              <a:tr h="225425">
                <a:tc gridSpan="2">
                  <a:txBody>
                    <a:bodyPr/>
                    <a:p>
                      <a:pPr indent="0" algn="ctr">
                        <a:buNone/>
                      </a:pPr>
                      <a:r>
                        <a:rPr lang="en-US" sz="1000"/>
                        <a:t>姓 名</a:t>
                      </a:r>
                      <a:endParaRPr lang="en-US" altLang="en-US" sz="1000"/>
                    </a:p>
                  </a:txBody>
                  <a:tcPr marL="68580" marR="68580" marT="0" marB="0" vert="horz" anchor="ctr" anchorCtr="0"/>
                </a:tc>
                <a:tc hMerge="1">
                  <a:tcPr/>
                </a:tc>
                <a:tc gridSpan="7">
                  <a:txBody>
                    <a:bodyPr/>
                    <a:p>
                      <a:pPr indent="0" algn="ctr">
                        <a:buNone/>
                      </a:pPr>
                      <a:r>
                        <a:rPr lang="en-US" sz="1000"/>
                        <a:t>梁晓勇</a:t>
                      </a:r>
                      <a:endParaRPr lang="en-US" altLang="en-US" sz="1000"/>
                    </a:p>
                  </a:txBody>
                  <a:tcPr marL="68580" marR="68580" marT="0" marB="0" vert="horz" anchor="ctr" anchorCtr="0"/>
                </a:tc>
                <a:tc hMerge="1">
                  <a:tcPr/>
                </a:tc>
                <a:tc hMerge="1">
                  <a:tcPr/>
                </a:tc>
                <a:tc hMerge="1">
                  <a:tcPr/>
                </a:tc>
                <a:tc hMerge="1">
                  <a:tcPr/>
                </a:tc>
                <a:tc hMerge="1">
                  <a:tcPr/>
                </a:tc>
                <a:tc hMerge="1">
                  <a:tcPr/>
                </a:tc>
              </a:tr>
              <a:tr h="224790">
                <a:tc gridSpan="9">
                  <a:txBody>
                    <a:bodyPr/>
                    <a:p>
                      <a:pPr indent="0" algn="ctr">
                        <a:buNone/>
                      </a:pPr>
                      <a:r>
                        <a:rPr lang="en-US" sz="900"/>
                        <a:t>工 作 安 排</a:t>
                      </a:r>
                      <a:endParaRPr lang="en-US" altLang="en-US" sz="900"/>
                    </a:p>
                  </a:txBody>
                  <a:tcPr marL="68580" marR="68580" marT="0" marB="0" vert="horz" anchor="ctr" anchorCtr="0"/>
                </a:tc>
                <a:tc hMerge="1">
                  <a:tcPr/>
                </a:tc>
                <a:tc hMerge="1">
                  <a:tcPr/>
                </a:tc>
                <a:tc hMerge="1">
                  <a:tcPr/>
                </a:tc>
                <a:tc hMerge="1">
                  <a:tcPr/>
                </a:tc>
                <a:tc hMerge="1">
                  <a:tcPr/>
                </a:tc>
                <a:tc hMerge="1">
                  <a:tcPr/>
                </a:tc>
                <a:tc hMerge="1">
                  <a:tcPr/>
                </a:tc>
                <a:tc hMerge="1">
                  <a:tcPr/>
                </a:tc>
              </a:tr>
              <a:tr h="225425">
                <a:tc gridSpan="3">
                  <a:txBody>
                    <a:bodyPr/>
                    <a:p>
                      <a:pPr indent="0" algn="ctr">
                        <a:buNone/>
                      </a:pPr>
                      <a:r>
                        <a:rPr lang="en-US" sz="1000"/>
                        <a:t>工作任务一</a:t>
                      </a:r>
                      <a:endParaRPr lang="en-US" altLang="en-US" sz="1000"/>
                    </a:p>
                  </a:txBody>
                  <a:tcPr marL="68580" marR="68580" marT="0" marB="0" vert="horz" anchor="ctr" anchorCtr="0"/>
                </a:tc>
                <a:tc hMerge="1">
                  <a:tcPr/>
                </a:tc>
                <a:tc hMerge="1">
                  <a:tcPr/>
                </a:tc>
                <a:tc gridSpan="6">
                  <a:txBody>
                    <a:bodyPr/>
                    <a:p>
                      <a:pPr indent="0" algn="ctr">
                        <a:buNone/>
                      </a:pPr>
                      <a:r>
                        <a:rPr lang="en-US" sz="1000"/>
                        <a:t>完成情况</a:t>
                      </a:r>
                      <a:endParaRPr lang="en-US" altLang="en-US" sz="1000"/>
                    </a:p>
                  </a:txBody>
                  <a:tcPr marL="68580" marR="68580" marT="0" marB="0" vert="horz" anchor="ctr" anchorCtr="0"/>
                </a:tc>
                <a:tc hMerge="1">
                  <a:tcPr/>
                </a:tc>
                <a:tc hMerge="1">
                  <a:tcPr/>
                </a:tc>
                <a:tc hMerge="1">
                  <a:tcPr/>
                </a:tc>
                <a:tc hMerge="1">
                  <a:tcPr/>
                </a:tc>
                <a:tc hMerge="1">
                  <a:tcPr/>
                </a:tc>
              </a:tr>
              <a:tr h="271145">
                <a:tc>
                  <a:txBody>
                    <a:bodyPr/>
                    <a:p>
                      <a:pPr indent="0">
                        <a:buNone/>
                      </a:pPr>
                      <a:r>
                        <a:rPr lang="en-US" sz="900"/>
                        <a:t> 工作内容 </a:t>
                      </a:r>
                      <a:endParaRPr lang="en-US" altLang="en-US" sz="900"/>
                    </a:p>
                  </a:txBody>
                  <a:tcPr marL="68580" marR="68580" marT="0" marB="0" vert="horz" anchor="ctr" anchorCtr="0"/>
                </a:tc>
                <a:tc gridSpan="2">
                  <a:txBody>
                    <a:bodyPr/>
                    <a:p>
                      <a:pPr indent="0">
                        <a:buNone/>
                      </a:pPr>
                      <a:r>
                        <a:rPr lang="en-US" sz="1000"/>
                        <a:t>完善前端代码</a:t>
                      </a:r>
                      <a:endParaRPr lang="en-US" altLang="en-US" sz="1000"/>
                    </a:p>
                  </a:txBody>
                  <a:tcPr marL="68580" marR="68580" marT="0" marB="0" vert="horz" anchor="ctr" anchorCtr="0"/>
                </a:tc>
                <a:tc hMerge="1">
                  <a:tcPr/>
                </a:tc>
                <a:tc gridSpan="6">
                  <a:txBody>
                    <a:bodyPr/>
                    <a:p>
                      <a:pPr indent="0">
                        <a:buNone/>
                      </a:pPr>
                      <a:r>
                        <a:rPr lang="en-US" sz="900"/>
                        <a:t>职员是否认同该工作内容？R认同 □不认同 □其他</a:t>
                      </a:r>
                      <a:endParaRPr lang="en-US" altLang="en-US" sz="900"/>
                    </a:p>
                  </a:txBody>
                  <a:tcPr marL="68580" marR="68580" marT="0" marB="0" vert="horz" anchor="ctr" anchorCtr="0"/>
                </a:tc>
                <a:tc hMerge="1">
                  <a:tcPr/>
                </a:tc>
                <a:tc hMerge="1">
                  <a:tcPr/>
                </a:tc>
                <a:tc hMerge="1">
                  <a:tcPr/>
                </a:tc>
                <a:tc hMerge="1">
                  <a:tcPr/>
                </a:tc>
                <a:tc hMerge="1">
                  <a:tcPr/>
                </a:tc>
              </a:tr>
              <a:tr h="388620">
                <a:tc>
                  <a:txBody>
                    <a:bodyPr/>
                    <a:p>
                      <a:pPr indent="0">
                        <a:buNone/>
                      </a:pPr>
                      <a:r>
                        <a:rPr lang="en-US" sz="900"/>
                        <a:t> 工作目标完成时间 </a:t>
                      </a:r>
                      <a:endParaRPr lang="en-US" altLang="en-US" sz="900"/>
                    </a:p>
                  </a:txBody>
                  <a:tcPr marL="68580" marR="68580" marT="0" marB="0" vert="horz" anchor="ctr" anchorCtr="0"/>
                </a:tc>
                <a:tc gridSpan="2">
                  <a:txBody>
                    <a:bodyPr/>
                    <a:p>
                      <a:pPr indent="0">
                        <a:buNone/>
                      </a:pPr>
                      <a:r>
                        <a:rPr lang="en-US" sz="1000"/>
                        <a:t>2021/12/12 0：00</a:t>
                      </a:r>
                      <a:endParaRPr lang="en-US" altLang="en-US" sz="1000"/>
                    </a:p>
                  </a:txBody>
                  <a:tcPr marL="68580" marR="68580" marT="0" marB="0" vert="horz" anchor="ctr" anchorCtr="0"/>
                </a:tc>
                <a:tc hMerge="1">
                  <a:tcPr/>
                </a:tc>
                <a:tc gridSpan="6">
                  <a:txBody>
                    <a:bodyPr/>
                    <a:p>
                      <a:pPr indent="0">
                        <a:buNone/>
                      </a:pPr>
                      <a:r>
                        <a:rPr lang="en-US" sz="900"/>
                        <a:t>职员是否认同该工作目标？R认同 □不认同 □其他</a:t>
                      </a:r>
                      <a:endParaRPr lang="en-US" altLang="en-US" sz="900"/>
                    </a:p>
                  </a:txBody>
                  <a:tcPr marL="68580" marR="68580" marT="0" marB="0" vert="horz" anchor="ctr" anchorCtr="0"/>
                </a:tc>
                <a:tc hMerge="1">
                  <a:tcPr/>
                </a:tc>
                <a:tc hMerge="1">
                  <a:tcPr/>
                </a:tc>
                <a:tc hMerge="1">
                  <a:tcPr/>
                </a:tc>
                <a:tc hMerge="1">
                  <a:tcPr/>
                </a:tc>
                <a:tc hMerge="1">
                  <a:tcPr/>
                </a:tc>
              </a:tr>
              <a:tr h="269875">
                <a:tc>
                  <a:txBody>
                    <a:bodyPr/>
                    <a:p>
                      <a:pPr indent="0">
                        <a:buNone/>
                      </a:pPr>
                      <a:r>
                        <a:rPr lang="en-US" sz="900"/>
                        <a:t>评价方法</a:t>
                      </a:r>
                      <a:endParaRPr lang="en-US" altLang="en-US" sz="900"/>
                    </a:p>
                  </a:txBody>
                  <a:tcPr marL="68580" marR="68580" marT="0" marB="0" vert="horz" anchor="ctr" anchorCtr="0"/>
                </a:tc>
                <a:tc gridSpan="2">
                  <a:txBody>
                    <a:bodyPr/>
                    <a:p>
                      <a:pPr indent="0">
                        <a:buNone/>
                      </a:pPr>
                      <a:r>
                        <a:rPr lang="en-US" sz="1000"/>
                        <a:t>查看运行情况</a:t>
                      </a:r>
                      <a:endParaRPr lang="en-US" altLang="en-US" sz="1000"/>
                    </a:p>
                  </a:txBody>
                  <a:tcPr marL="68580" marR="68580" marT="0" marB="0" vert="horz" anchor="ctr" anchorCtr="0"/>
                </a:tc>
                <a:tc hMerge="1">
                  <a:tcPr/>
                </a:tc>
                <a:tc gridSpan="6">
                  <a:txBody>
                    <a:bodyPr/>
                    <a:p>
                      <a:pPr indent="0">
                        <a:buNone/>
                      </a:pPr>
                      <a:r>
                        <a:rPr lang="en-US" sz="900"/>
                        <a:t>职员是否认同该评价方法？R认同 □不认同 □其他</a:t>
                      </a:r>
                      <a:endParaRPr lang="en-US" altLang="en-US" sz="900"/>
                    </a:p>
                  </a:txBody>
                  <a:tcPr marL="68580" marR="68580" marT="0" marB="0" vert="horz" anchor="ctr" anchorCtr="0"/>
                </a:tc>
                <a:tc hMerge="1">
                  <a:tcPr/>
                </a:tc>
                <a:tc hMerge="1">
                  <a:tcPr/>
                </a:tc>
                <a:tc hMerge="1">
                  <a:tcPr/>
                </a:tc>
                <a:tc hMerge="1">
                  <a:tcPr/>
                </a:tc>
                <a:tc hMerge="1">
                  <a:tcPr/>
                </a:tc>
              </a:tr>
              <a:tr h="259080">
                <a:tc rowSpan="2">
                  <a:txBody>
                    <a:bodyPr/>
                    <a:p>
                      <a:pPr indent="0">
                        <a:buNone/>
                      </a:pPr>
                      <a:r>
                        <a:rPr lang="en-US" sz="900"/>
                        <a:t>评价结果</a:t>
                      </a:r>
                      <a:endParaRPr lang="en-US" altLang="en-US" sz="900"/>
                    </a:p>
                  </a:txBody>
                  <a:tcPr marL="68580" marR="68580" marT="0" marB="0" vert="horz" anchor="ctr" anchorCtr="0"/>
                </a:tc>
                <a:tc rowSpan="2" gridSpan="2">
                  <a:txBody>
                    <a:bodyPr/>
                    <a:p>
                      <a:pPr indent="0">
                        <a:buNone/>
                      </a:pPr>
                      <a:r>
                        <a:rPr lang="en-US" sz="1000"/>
                        <a:t> </a:t>
                      </a:r>
                      <a:endParaRPr lang="en-US" altLang="en-US" sz="1000"/>
                    </a:p>
                  </a:txBody>
                  <a:tcPr marL="68580" marR="68580" marT="0" marB="0" vert="horz" anchor="ctr" anchorCtr="0"/>
                </a:tc>
                <a:tc rowSpan="2" hMerge="1">
                  <a:tcPr/>
                </a:tc>
                <a:tc gridSpan="2">
                  <a:txBody>
                    <a:bodyPr/>
                    <a:p>
                      <a:pPr indent="0">
                        <a:buNone/>
                      </a:pPr>
                      <a:r>
                        <a:rPr lang="en-US" sz="900"/>
                        <a:t>优秀</a:t>
                      </a:r>
                      <a:endParaRPr lang="en-US" altLang="en-US" sz="900"/>
                    </a:p>
                  </a:txBody>
                  <a:tcPr marL="68580" marR="68580" marT="0" marB="0" vert="horz" anchor="ctr" anchorCtr="0"/>
                </a:tc>
                <a:tc hMerge="1">
                  <a:tcPr/>
                </a:tc>
                <a:tc>
                  <a:txBody>
                    <a:bodyPr/>
                    <a:p>
                      <a:pPr indent="0">
                        <a:buNone/>
                      </a:pPr>
                      <a:r>
                        <a:rPr lang="en-US" sz="900"/>
                        <a:t>良好</a:t>
                      </a:r>
                      <a:endParaRPr lang="en-US" altLang="en-US" sz="900"/>
                    </a:p>
                  </a:txBody>
                  <a:tcPr marL="68580" marR="68580" marT="0" marB="0" vert="horz" anchor="ctr" anchorCtr="0"/>
                </a:tc>
                <a:tc>
                  <a:txBody>
                    <a:bodyPr/>
                    <a:p>
                      <a:pPr indent="0">
                        <a:buNone/>
                      </a:pPr>
                      <a:r>
                        <a:rPr lang="en-US" sz="900"/>
                        <a:t>合格</a:t>
                      </a:r>
                      <a:endParaRPr lang="en-US" altLang="en-US" sz="900"/>
                    </a:p>
                  </a:txBody>
                  <a:tcPr marL="68580" marR="68580" marT="0" marB="0" vert="horz" anchor="ctr" anchorCtr="0"/>
                </a:tc>
                <a:tc>
                  <a:txBody>
                    <a:bodyPr/>
                    <a:p>
                      <a:pPr indent="0">
                        <a:buNone/>
                      </a:pPr>
                      <a:r>
                        <a:rPr lang="en-US" sz="900"/>
                        <a:t>待改进</a:t>
                      </a:r>
                      <a:endParaRPr lang="en-US" altLang="en-US" sz="900"/>
                    </a:p>
                  </a:txBody>
                  <a:tcPr marL="68580" marR="68580" marT="0" marB="0" vert="horz" anchor="ctr" anchorCtr="0"/>
                </a:tc>
                <a:tc>
                  <a:txBody>
                    <a:bodyPr/>
                    <a:p>
                      <a:pPr indent="0">
                        <a:buNone/>
                      </a:pPr>
                      <a:r>
                        <a:rPr lang="en-US" sz="900"/>
                        <a:t>未完成</a:t>
                      </a:r>
                      <a:endParaRPr lang="en-US" altLang="en-US" sz="900"/>
                    </a:p>
                  </a:txBody>
                  <a:tcPr marL="68580" marR="68580" marT="0" marB="0" vert="horz" anchor="ctr" anchorCtr="0"/>
                </a:tc>
              </a:tr>
              <a:tr h="225425">
                <a:tc vMerge="1">
                  <a:tcPr/>
                </a:tc>
                <a:tc vMerge="1" gridSpan="2">
                  <a:tcPr/>
                </a:tc>
                <a:tc vMerge="1" hMerge="1">
                  <a:tcPr/>
                </a:tc>
                <a:tc gridSpan="2">
                  <a:txBody>
                    <a:bodyPr/>
                    <a:p>
                      <a:pPr indent="0">
                        <a:buNone/>
                      </a:pPr>
                      <a:r>
                        <a:rPr lang="en-US" sz="1000"/>
                        <a:t> </a:t>
                      </a:r>
                      <a:endParaRPr lang="en-US" altLang="en-US" sz="1000"/>
                    </a:p>
                  </a:txBody>
                  <a:tcPr marL="68580" marR="68580" marT="0" marB="0" vert="horz" anchor="ctr" anchorCtr="0"/>
                </a:tc>
                <a:tc hMerge="1">
                  <a:tcPr/>
                </a:tc>
                <a:tc>
                  <a:txBody>
                    <a:bodyPr/>
                    <a:p>
                      <a:pPr indent="0">
                        <a:buNone/>
                      </a:pPr>
                      <a:r>
                        <a:rPr lang="en-US" sz="1000"/>
                        <a:t>1</a:t>
                      </a:r>
                      <a:endParaRPr lang="en-US" altLang="en-US" sz="1000"/>
                    </a:p>
                  </a:txBody>
                  <a:tcPr marL="68580" marR="68580" marT="0" marB="0" vert="horz" anchor="ctr" anchorCtr="0"/>
                </a:tc>
                <a:tc>
                  <a:txBody>
                    <a:bodyPr/>
                    <a:p>
                      <a:pPr indent="0">
                        <a:buNone/>
                      </a:pPr>
                      <a:r>
                        <a:rPr lang="en-US" sz="1000"/>
                        <a:t> </a:t>
                      </a:r>
                      <a:endParaRPr lang="en-US" altLang="en-US" sz="1000"/>
                    </a:p>
                  </a:txBody>
                  <a:tcPr marL="68580" marR="68580" marT="0" marB="0" vert="horz" anchor="ctr" anchorCtr="0"/>
                </a:tc>
                <a:tc>
                  <a:txBody>
                    <a:bodyPr/>
                    <a:p>
                      <a:pPr indent="0">
                        <a:buNone/>
                      </a:pPr>
                      <a:r>
                        <a:rPr lang="en-US" sz="1000"/>
                        <a:t> </a:t>
                      </a:r>
                      <a:endParaRPr lang="en-US" altLang="en-US" sz="1000"/>
                    </a:p>
                  </a:txBody>
                  <a:tcPr marL="68580" marR="68580" marT="0" marB="0" vert="horz" anchor="ctr" anchorCtr="0"/>
                </a:tc>
                <a:tc>
                  <a:txBody>
                    <a:bodyPr/>
                    <a:p>
                      <a:pPr indent="0">
                        <a:buNone/>
                      </a:pPr>
                      <a:r>
                        <a:rPr lang="en-US" sz="1000"/>
                        <a:t> </a:t>
                      </a:r>
                      <a:endParaRPr lang="en-US" altLang="en-US" sz="1000"/>
                    </a:p>
                  </a:txBody>
                  <a:tcPr marL="68580" marR="68580" marT="0" marB="0" vert="horz" anchor="ctr" anchorCtr="0"/>
                </a:tc>
              </a:tr>
              <a:tr h="225425">
                <a:tc gridSpan="3">
                  <a:txBody>
                    <a:bodyPr/>
                    <a:p>
                      <a:pPr indent="0">
                        <a:buNone/>
                      </a:pPr>
                      <a:r>
                        <a:rPr lang="en-US" sz="900"/>
                        <a:t>直属上级或正式员工是否就该工作与你进行沟通</a:t>
                      </a:r>
                      <a:endParaRPr lang="en-US" altLang="en-US" sz="900"/>
                    </a:p>
                  </a:txBody>
                  <a:tcPr marL="68580" marR="68580" marT="0" marB="0" vert="horz" anchor="ctr" anchorCtr="0"/>
                </a:tc>
                <a:tc hMerge="1">
                  <a:tcPr/>
                </a:tc>
                <a:tc hMerge="1">
                  <a:tcPr/>
                </a:tc>
                <a:tc gridSpan="6">
                  <a:txBody>
                    <a:bodyPr/>
                    <a:p>
                      <a:pPr indent="0">
                        <a:buNone/>
                      </a:pPr>
                      <a:r>
                        <a:rPr lang="en-US" sz="900"/>
                        <a:t>□沟通 </a:t>
                      </a:r>
                      <a:endParaRPr lang="en-US" altLang="en-US" sz="900"/>
                    </a:p>
                  </a:txBody>
                  <a:tcPr marL="68580" marR="68580" marT="0" marB="0" vert="horz" anchor="ctr" anchorCtr="0"/>
                </a:tc>
                <a:tc hMerge="1">
                  <a:tcPr/>
                </a:tc>
                <a:tc hMerge="1">
                  <a:tcPr/>
                </a:tc>
                <a:tc hMerge="1">
                  <a:tcPr/>
                </a:tc>
                <a:tc hMerge="1">
                  <a:tcPr/>
                </a:tc>
                <a:tc hMerge="1">
                  <a:tcPr/>
                </a:tc>
              </a:tr>
              <a:tr h="226060">
                <a:tc gridSpan="3">
                  <a:txBody>
                    <a:bodyPr/>
                    <a:p>
                      <a:pPr indent="0" algn="ctr">
                        <a:buNone/>
                      </a:pPr>
                      <a:r>
                        <a:rPr lang="en-US" sz="1000"/>
                        <a:t>工作任务二</a:t>
                      </a:r>
                      <a:endParaRPr lang="en-US" altLang="en-US" sz="1000"/>
                    </a:p>
                  </a:txBody>
                  <a:tcPr marL="68580" marR="68580" marT="0" marB="0" vert="horz" anchor="ctr" anchorCtr="0"/>
                </a:tc>
                <a:tc hMerge="1">
                  <a:tcPr/>
                </a:tc>
                <a:tc hMerge="1">
                  <a:tcPr/>
                </a:tc>
                <a:tc gridSpan="6">
                  <a:txBody>
                    <a:bodyPr/>
                    <a:p>
                      <a:pPr indent="0" algn="ctr">
                        <a:buNone/>
                      </a:pPr>
                      <a:r>
                        <a:rPr lang="en-US" sz="1000"/>
                        <a:t>完成情况</a:t>
                      </a:r>
                      <a:endParaRPr lang="en-US" altLang="en-US" sz="1000"/>
                    </a:p>
                  </a:txBody>
                  <a:tcPr marL="68580" marR="68580" marT="0" marB="0" vert="horz" anchor="ctr" anchorCtr="0"/>
                </a:tc>
                <a:tc hMerge="1">
                  <a:tcPr/>
                </a:tc>
                <a:tc hMerge="1">
                  <a:tcPr/>
                </a:tc>
                <a:tc hMerge="1">
                  <a:tcPr/>
                </a:tc>
                <a:tc hMerge="1">
                  <a:tcPr/>
                </a:tc>
                <a:tc hMerge="1">
                  <a:tcPr/>
                </a:tc>
              </a:tr>
              <a:tr h="269875">
                <a:tc>
                  <a:txBody>
                    <a:bodyPr/>
                    <a:p>
                      <a:pPr indent="0">
                        <a:buNone/>
                      </a:pPr>
                      <a:r>
                        <a:rPr lang="en-US" sz="900"/>
                        <a:t> 工作内容 </a:t>
                      </a:r>
                      <a:endParaRPr lang="en-US" altLang="en-US" sz="900"/>
                    </a:p>
                  </a:txBody>
                  <a:tcPr marL="68580" marR="68580" marT="0" marB="0" vert="horz" anchor="ctr" anchorCtr="0"/>
                </a:tc>
                <a:tc gridSpan="2">
                  <a:txBody>
                    <a:bodyPr/>
                    <a:p>
                      <a:pPr indent="0">
                        <a:buNone/>
                      </a:pPr>
                      <a:r>
                        <a:rPr lang="en-US" sz="900"/>
                        <a:t>完善后端代码</a:t>
                      </a:r>
                      <a:endParaRPr lang="en-US" altLang="en-US" sz="900"/>
                    </a:p>
                  </a:txBody>
                  <a:tcPr marL="68580" marR="68580" marT="0" marB="0" vert="horz" anchor="ctr" anchorCtr="0"/>
                </a:tc>
                <a:tc hMerge="1">
                  <a:tcPr/>
                </a:tc>
                <a:tc gridSpan="6">
                  <a:txBody>
                    <a:bodyPr/>
                    <a:p>
                      <a:pPr indent="0">
                        <a:buNone/>
                      </a:pPr>
                      <a:r>
                        <a:rPr lang="en-US" sz="900"/>
                        <a:t>职员是否认同该工作内容？R认同 □不认同 □其他</a:t>
                      </a:r>
                      <a:endParaRPr lang="en-US" altLang="en-US" sz="900"/>
                    </a:p>
                  </a:txBody>
                  <a:tcPr marL="68580" marR="68580" marT="0" marB="0" vert="horz" anchor="ctr" anchorCtr="0"/>
                </a:tc>
                <a:tc hMerge="1">
                  <a:tcPr/>
                </a:tc>
                <a:tc hMerge="1">
                  <a:tcPr/>
                </a:tc>
                <a:tc hMerge="1">
                  <a:tcPr/>
                </a:tc>
                <a:tc hMerge="1">
                  <a:tcPr/>
                </a:tc>
                <a:tc hMerge="1">
                  <a:tcPr/>
                </a:tc>
              </a:tr>
              <a:tr h="388620">
                <a:tc>
                  <a:txBody>
                    <a:bodyPr/>
                    <a:p>
                      <a:pPr indent="0">
                        <a:buNone/>
                      </a:pPr>
                      <a:r>
                        <a:rPr lang="en-US" sz="900"/>
                        <a:t> 工作目标完成时间 </a:t>
                      </a:r>
                      <a:endParaRPr lang="en-US" altLang="en-US" sz="900"/>
                    </a:p>
                  </a:txBody>
                  <a:tcPr marL="68580" marR="68580" marT="0" marB="0" vert="horz" anchor="ctr" anchorCtr="0"/>
                </a:tc>
                <a:tc gridSpan="2">
                  <a:txBody>
                    <a:bodyPr/>
                    <a:p>
                      <a:pPr indent="0">
                        <a:buNone/>
                      </a:pPr>
                      <a:r>
                        <a:rPr lang="en-US" sz="1000"/>
                        <a:t>2021/12/12 10：00</a:t>
                      </a:r>
                      <a:endParaRPr lang="en-US" altLang="en-US" sz="1000"/>
                    </a:p>
                  </a:txBody>
                  <a:tcPr marL="68580" marR="68580" marT="0" marB="0" vert="horz" anchor="ctr" anchorCtr="0"/>
                </a:tc>
                <a:tc hMerge="1">
                  <a:tcPr/>
                </a:tc>
                <a:tc gridSpan="6">
                  <a:txBody>
                    <a:bodyPr/>
                    <a:p>
                      <a:pPr indent="0">
                        <a:buNone/>
                      </a:pPr>
                      <a:r>
                        <a:rPr lang="en-US" sz="900"/>
                        <a:t>职员是否认同该工作目标？R认同 □不认同 □其他</a:t>
                      </a:r>
                      <a:endParaRPr lang="en-US" altLang="en-US" sz="900"/>
                    </a:p>
                  </a:txBody>
                  <a:tcPr marL="68580" marR="68580" marT="0" marB="0" vert="horz" anchor="ctr" anchorCtr="0"/>
                </a:tc>
                <a:tc hMerge="1">
                  <a:tcPr/>
                </a:tc>
                <a:tc hMerge="1">
                  <a:tcPr/>
                </a:tc>
                <a:tc hMerge="1">
                  <a:tcPr/>
                </a:tc>
                <a:tc hMerge="1">
                  <a:tcPr/>
                </a:tc>
                <a:tc hMerge="1">
                  <a:tcPr/>
                </a:tc>
              </a:tr>
              <a:tr h="269875">
                <a:tc>
                  <a:txBody>
                    <a:bodyPr/>
                    <a:p>
                      <a:pPr indent="0">
                        <a:buNone/>
                      </a:pPr>
                      <a:r>
                        <a:rPr lang="en-US" sz="900"/>
                        <a:t>评价方法</a:t>
                      </a:r>
                      <a:endParaRPr lang="en-US" altLang="en-US" sz="900"/>
                    </a:p>
                  </a:txBody>
                  <a:tcPr marL="68580" marR="68580" marT="0" marB="0" vert="horz" anchor="ctr" anchorCtr="0"/>
                </a:tc>
                <a:tc gridSpan="2">
                  <a:txBody>
                    <a:bodyPr/>
                    <a:p>
                      <a:pPr indent="0">
                        <a:buNone/>
                      </a:pPr>
                      <a:r>
                        <a:rPr lang="en-US" sz="1000"/>
                        <a:t>查看服务器情况</a:t>
                      </a:r>
                      <a:endParaRPr lang="en-US" altLang="en-US" sz="1000"/>
                    </a:p>
                  </a:txBody>
                  <a:tcPr marL="68580" marR="68580" marT="0" marB="0" vert="horz" anchor="ctr" anchorCtr="0"/>
                </a:tc>
                <a:tc hMerge="1">
                  <a:tcPr/>
                </a:tc>
                <a:tc gridSpan="6">
                  <a:txBody>
                    <a:bodyPr/>
                    <a:p>
                      <a:pPr indent="0">
                        <a:buNone/>
                      </a:pPr>
                      <a:r>
                        <a:rPr lang="en-US" sz="900"/>
                        <a:t>职员是否认同该评价方法？R认同 □不认同 □其他</a:t>
                      </a:r>
                      <a:endParaRPr lang="en-US" altLang="en-US" sz="900"/>
                    </a:p>
                  </a:txBody>
                  <a:tcPr marL="68580" marR="68580" marT="0" marB="0" vert="horz" anchor="ctr" anchorCtr="0"/>
                </a:tc>
                <a:tc hMerge="1">
                  <a:tcPr/>
                </a:tc>
                <a:tc hMerge="1">
                  <a:tcPr/>
                </a:tc>
                <a:tc hMerge="1">
                  <a:tcPr/>
                </a:tc>
                <a:tc hMerge="1">
                  <a:tcPr/>
                </a:tc>
                <a:tc hMerge="1">
                  <a:tcPr/>
                </a:tc>
              </a:tr>
              <a:tr h="259715">
                <a:tc rowSpan="2">
                  <a:txBody>
                    <a:bodyPr/>
                    <a:p>
                      <a:pPr indent="0">
                        <a:buNone/>
                      </a:pPr>
                      <a:r>
                        <a:rPr lang="en-US" sz="900"/>
                        <a:t>评价结果</a:t>
                      </a:r>
                      <a:endParaRPr lang="en-US" altLang="en-US" sz="900"/>
                    </a:p>
                  </a:txBody>
                  <a:tcPr marL="68580" marR="68580" marT="0" marB="0" vert="horz" anchor="ctr" anchorCtr="0"/>
                </a:tc>
                <a:tc rowSpan="2" gridSpan="2">
                  <a:txBody>
                    <a:bodyPr/>
                    <a:p>
                      <a:pPr indent="0">
                        <a:buNone/>
                      </a:pPr>
                      <a:r>
                        <a:rPr lang="en-US" sz="1000"/>
                        <a:t> </a:t>
                      </a:r>
                      <a:endParaRPr lang="en-US" altLang="en-US" sz="1000"/>
                    </a:p>
                  </a:txBody>
                  <a:tcPr marL="68580" marR="68580" marT="0" marB="0" vert="horz" anchor="ctr" anchorCtr="0"/>
                </a:tc>
                <a:tc rowSpan="2" hMerge="1">
                  <a:tcPr/>
                </a:tc>
                <a:tc gridSpan="2">
                  <a:txBody>
                    <a:bodyPr/>
                    <a:p>
                      <a:pPr indent="0">
                        <a:buNone/>
                      </a:pPr>
                      <a:r>
                        <a:rPr lang="en-US" sz="900"/>
                        <a:t>优秀</a:t>
                      </a:r>
                      <a:endParaRPr lang="en-US" altLang="en-US" sz="900"/>
                    </a:p>
                  </a:txBody>
                  <a:tcPr marL="68580" marR="68580" marT="0" marB="0" vert="horz" anchor="ctr" anchorCtr="0"/>
                </a:tc>
                <a:tc hMerge="1">
                  <a:tcPr/>
                </a:tc>
                <a:tc>
                  <a:txBody>
                    <a:bodyPr/>
                    <a:p>
                      <a:pPr indent="0">
                        <a:buNone/>
                      </a:pPr>
                      <a:r>
                        <a:rPr lang="en-US" sz="900"/>
                        <a:t>良好</a:t>
                      </a:r>
                      <a:endParaRPr lang="en-US" altLang="en-US" sz="900"/>
                    </a:p>
                  </a:txBody>
                  <a:tcPr marL="68580" marR="68580" marT="0" marB="0" vert="horz" anchor="ctr" anchorCtr="0"/>
                </a:tc>
                <a:tc>
                  <a:txBody>
                    <a:bodyPr/>
                    <a:p>
                      <a:pPr indent="0">
                        <a:buNone/>
                      </a:pPr>
                      <a:r>
                        <a:rPr lang="en-US" sz="900"/>
                        <a:t>合格</a:t>
                      </a:r>
                      <a:endParaRPr lang="en-US" altLang="en-US" sz="900"/>
                    </a:p>
                  </a:txBody>
                  <a:tcPr marL="68580" marR="68580" marT="0" marB="0" vert="horz" anchor="ctr" anchorCtr="0"/>
                </a:tc>
                <a:tc>
                  <a:txBody>
                    <a:bodyPr/>
                    <a:p>
                      <a:pPr indent="0">
                        <a:buNone/>
                      </a:pPr>
                      <a:r>
                        <a:rPr lang="en-US" sz="900"/>
                        <a:t>待改进</a:t>
                      </a:r>
                      <a:endParaRPr lang="en-US" altLang="en-US" sz="900"/>
                    </a:p>
                  </a:txBody>
                  <a:tcPr marL="68580" marR="68580" marT="0" marB="0" vert="horz" anchor="ctr" anchorCtr="0"/>
                </a:tc>
                <a:tc>
                  <a:txBody>
                    <a:bodyPr/>
                    <a:p>
                      <a:pPr indent="0">
                        <a:buNone/>
                      </a:pPr>
                      <a:r>
                        <a:rPr lang="en-US" sz="900"/>
                        <a:t>未完成</a:t>
                      </a:r>
                      <a:endParaRPr lang="en-US" altLang="en-US" sz="900"/>
                    </a:p>
                  </a:txBody>
                  <a:tcPr marL="68580" marR="68580" marT="0" marB="0" vert="horz" anchor="ctr" anchorCtr="0"/>
                </a:tc>
              </a:tr>
              <a:tr h="225425">
                <a:tc vMerge="1">
                  <a:tcPr/>
                </a:tc>
                <a:tc vMerge="1" gridSpan="2">
                  <a:tcPr/>
                </a:tc>
                <a:tc vMerge="1" hMerge="1">
                  <a:tcPr/>
                </a:tc>
                <a:tc gridSpan="2">
                  <a:txBody>
                    <a:bodyPr/>
                    <a:p>
                      <a:pPr indent="0">
                        <a:buNone/>
                      </a:pPr>
                      <a:r>
                        <a:rPr lang="en-US" sz="1000"/>
                        <a:t> </a:t>
                      </a:r>
                      <a:endParaRPr lang="en-US" altLang="en-US" sz="1000"/>
                    </a:p>
                  </a:txBody>
                  <a:tcPr marL="68580" marR="68580" marT="0" marB="0" vert="horz" anchor="ctr" anchorCtr="0"/>
                </a:tc>
                <a:tc hMerge="1">
                  <a:tcPr/>
                </a:tc>
                <a:tc>
                  <a:txBody>
                    <a:bodyPr/>
                    <a:p>
                      <a:pPr indent="0">
                        <a:buNone/>
                      </a:pPr>
                      <a:r>
                        <a:rPr lang="en-US" sz="1000"/>
                        <a:t>1</a:t>
                      </a:r>
                      <a:endParaRPr lang="en-US" altLang="en-US" sz="1000"/>
                    </a:p>
                  </a:txBody>
                  <a:tcPr marL="68580" marR="68580" marT="0" marB="0" vert="horz" anchor="ctr" anchorCtr="0"/>
                </a:tc>
                <a:tc>
                  <a:txBody>
                    <a:bodyPr/>
                    <a:p>
                      <a:pPr indent="0">
                        <a:buNone/>
                      </a:pPr>
                      <a:r>
                        <a:rPr lang="en-US" sz="1000"/>
                        <a:t> </a:t>
                      </a:r>
                      <a:endParaRPr lang="en-US" altLang="en-US" sz="1000"/>
                    </a:p>
                  </a:txBody>
                  <a:tcPr marL="68580" marR="68580" marT="0" marB="0" vert="horz" anchor="ctr" anchorCtr="0"/>
                </a:tc>
                <a:tc>
                  <a:txBody>
                    <a:bodyPr/>
                    <a:p>
                      <a:pPr indent="0">
                        <a:buNone/>
                      </a:pPr>
                      <a:r>
                        <a:rPr lang="en-US" sz="1000"/>
                        <a:t> </a:t>
                      </a:r>
                      <a:endParaRPr lang="en-US" altLang="en-US" sz="1000"/>
                    </a:p>
                  </a:txBody>
                  <a:tcPr marL="68580" marR="68580" marT="0" marB="0" vert="horz" anchor="ctr" anchorCtr="0"/>
                </a:tc>
                <a:tc>
                  <a:txBody>
                    <a:bodyPr/>
                    <a:p>
                      <a:pPr indent="0">
                        <a:buNone/>
                      </a:pPr>
                      <a:r>
                        <a:rPr lang="en-US" sz="1000"/>
                        <a:t> </a:t>
                      </a:r>
                      <a:endParaRPr lang="en-US" altLang="en-US" sz="1000"/>
                    </a:p>
                  </a:txBody>
                  <a:tcPr marL="68580" marR="68580" marT="0" marB="0" vert="horz" anchor="ctr" anchorCtr="0"/>
                </a:tc>
              </a:tr>
              <a:tr h="225425">
                <a:tc gridSpan="3">
                  <a:txBody>
                    <a:bodyPr/>
                    <a:p>
                      <a:pPr indent="0">
                        <a:buNone/>
                      </a:pPr>
                      <a:r>
                        <a:rPr lang="en-US" sz="1000"/>
                        <a:t>直属上级或</a:t>
                      </a:r>
                      <a:r>
                        <a:rPr lang="en-US" sz="900"/>
                        <a:t>正式员工是否就该工作与你进行沟通</a:t>
                      </a:r>
                      <a:endParaRPr lang="en-US" altLang="en-US" sz="900"/>
                    </a:p>
                  </a:txBody>
                  <a:tcPr marL="68580" marR="68580" marT="0" marB="0" vert="horz" anchor="ctr" anchorCtr="0"/>
                </a:tc>
                <a:tc hMerge="1">
                  <a:tcPr/>
                </a:tc>
                <a:tc hMerge="1">
                  <a:tcPr/>
                </a:tc>
                <a:tc gridSpan="6">
                  <a:txBody>
                    <a:bodyPr/>
                    <a:p>
                      <a:pPr indent="0">
                        <a:buNone/>
                      </a:pPr>
                      <a:r>
                        <a:rPr lang="en-US" sz="900"/>
                        <a:t>□沟通 </a:t>
                      </a:r>
                      <a:endParaRPr lang="en-US" altLang="en-US" sz="900"/>
                    </a:p>
                  </a:txBody>
                  <a:tcPr marL="68580" marR="68580" marT="0" marB="0" vert="horz" anchor="ctr" anchorCtr="0"/>
                </a:tc>
                <a:tc hMerge="1">
                  <a:tcPr/>
                </a:tc>
                <a:tc hMerge="1">
                  <a:tcPr/>
                </a:tc>
                <a:tc hMerge="1">
                  <a:tcPr/>
                </a:tc>
                <a:tc hMerge="1">
                  <a:tcPr/>
                </a:tc>
                <a:tc hMerge="1">
                  <a:tcPr/>
                </a:tc>
              </a:tr>
              <a:tr h="225425">
                <a:tc gridSpan="3">
                  <a:txBody>
                    <a:bodyPr/>
                    <a:p>
                      <a:pPr indent="0" algn="ctr">
                        <a:buNone/>
                      </a:pPr>
                      <a:r>
                        <a:rPr lang="en-US" sz="1000"/>
                        <a:t>工作任务三</a:t>
                      </a:r>
                      <a:endParaRPr lang="en-US" altLang="en-US" sz="1000"/>
                    </a:p>
                  </a:txBody>
                  <a:tcPr marL="68580" marR="68580" marT="0" marB="0" vert="horz" anchor="ctr" anchorCtr="0"/>
                </a:tc>
                <a:tc hMerge="1">
                  <a:tcPr/>
                </a:tc>
                <a:tc hMerge="1">
                  <a:tcPr/>
                </a:tc>
                <a:tc gridSpan="6">
                  <a:txBody>
                    <a:bodyPr/>
                    <a:p>
                      <a:pPr indent="0" algn="ctr">
                        <a:buNone/>
                      </a:pPr>
                      <a:r>
                        <a:rPr lang="en-US" sz="1000"/>
                        <a:t>完成情况</a:t>
                      </a:r>
                      <a:endParaRPr lang="en-US" altLang="en-US" sz="1000"/>
                    </a:p>
                  </a:txBody>
                  <a:tcPr marL="68580" marR="68580" marT="0" marB="0" vert="horz" anchor="ctr" anchorCtr="0"/>
                </a:tc>
                <a:tc hMerge="1">
                  <a:tcPr/>
                </a:tc>
                <a:tc hMerge="1">
                  <a:tcPr/>
                </a:tc>
                <a:tc hMerge="1">
                  <a:tcPr/>
                </a:tc>
                <a:tc hMerge="1">
                  <a:tcPr/>
                </a:tc>
                <a:tc hMerge="1">
                  <a:tcPr/>
                </a:tc>
              </a:tr>
              <a:tr h="259080">
                <a:tc>
                  <a:txBody>
                    <a:bodyPr/>
                    <a:p>
                      <a:pPr indent="0">
                        <a:buNone/>
                      </a:pPr>
                      <a:r>
                        <a:rPr lang="en-US" sz="900"/>
                        <a:t> 工作内容 </a:t>
                      </a:r>
                      <a:endParaRPr lang="en-US" altLang="en-US" sz="900"/>
                    </a:p>
                  </a:txBody>
                  <a:tcPr marL="68580" marR="68580" marT="0" marB="0" vert="horz" anchor="ctr" anchorCtr="0"/>
                </a:tc>
                <a:tc gridSpan="2">
                  <a:txBody>
                    <a:bodyPr/>
                    <a:p>
                      <a:pPr indent="0">
                        <a:buNone/>
                      </a:pPr>
                      <a:r>
                        <a:rPr lang="en-US" sz="1000"/>
                        <a:t> </a:t>
                      </a:r>
                      <a:endParaRPr lang="en-US" altLang="en-US" sz="1000"/>
                    </a:p>
                  </a:txBody>
                  <a:tcPr marL="68580" marR="68580" marT="0" marB="0" vert="horz" anchor="ctr" anchorCtr="0"/>
                </a:tc>
                <a:tc hMerge="1">
                  <a:tcPr/>
                </a:tc>
                <a:tc gridSpan="6">
                  <a:txBody>
                    <a:bodyPr/>
                    <a:p>
                      <a:pPr indent="0">
                        <a:buNone/>
                      </a:pPr>
                      <a:r>
                        <a:rPr lang="en-US" sz="900"/>
                        <a:t>职员是否认同该工作内容？□认同 </a:t>
                      </a:r>
                      <a:endParaRPr lang="en-US" altLang="en-US" sz="900"/>
                    </a:p>
                  </a:txBody>
                  <a:tcPr marL="68580" marR="68580" marT="0" marB="0" vert="horz" anchor="ctr" anchorCtr="0"/>
                </a:tc>
                <a:tc hMerge="1">
                  <a:tcPr/>
                </a:tc>
                <a:tc hMerge="1">
                  <a:tcPr/>
                </a:tc>
                <a:tc hMerge="1">
                  <a:tcPr/>
                </a:tc>
                <a:tc hMerge="1">
                  <a:tcPr/>
                </a:tc>
                <a:tc hMerge="1">
                  <a:tcPr/>
                </a:tc>
              </a:tr>
              <a:tr h="388620">
                <a:tc>
                  <a:txBody>
                    <a:bodyPr/>
                    <a:p>
                      <a:pPr indent="0">
                        <a:buNone/>
                      </a:pPr>
                      <a:r>
                        <a:rPr lang="en-US" sz="900"/>
                        <a:t> 工作目标完成时间 </a:t>
                      </a:r>
                      <a:endParaRPr lang="en-US" altLang="en-US" sz="900"/>
                    </a:p>
                  </a:txBody>
                  <a:tcPr marL="68580" marR="68580" marT="0" marB="0" vert="horz" anchor="ctr" anchorCtr="0"/>
                </a:tc>
                <a:tc gridSpan="2">
                  <a:txBody>
                    <a:bodyPr/>
                    <a:p>
                      <a:pPr indent="0">
                        <a:buNone/>
                      </a:pPr>
                      <a:r>
                        <a:rPr lang="en-US" sz="1000"/>
                        <a:t> </a:t>
                      </a:r>
                      <a:endParaRPr lang="en-US" altLang="en-US" sz="1000"/>
                    </a:p>
                  </a:txBody>
                  <a:tcPr marL="68580" marR="68580" marT="0" marB="0" vert="horz" anchor="ctr" anchorCtr="0"/>
                </a:tc>
                <a:tc hMerge="1">
                  <a:tcPr/>
                </a:tc>
                <a:tc gridSpan="6">
                  <a:txBody>
                    <a:bodyPr/>
                    <a:p>
                      <a:pPr indent="0">
                        <a:buNone/>
                      </a:pPr>
                      <a:r>
                        <a:rPr lang="en-US" sz="900"/>
                        <a:t>职员是否认同该工作目标？□认同 </a:t>
                      </a:r>
                      <a:endParaRPr lang="en-US" altLang="en-US" sz="900"/>
                    </a:p>
                  </a:txBody>
                  <a:tcPr marL="68580" marR="68580" marT="0" marB="0" vert="horz" anchor="ctr" anchorCtr="0"/>
                </a:tc>
                <a:tc hMerge="1">
                  <a:tcPr/>
                </a:tc>
                <a:tc hMerge="1">
                  <a:tcPr/>
                </a:tc>
                <a:tc hMerge="1">
                  <a:tcPr/>
                </a:tc>
                <a:tc hMerge="1">
                  <a:tcPr/>
                </a:tc>
                <a:tc hMerge="1">
                  <a:tcPr/>
                </a:tc>
              </a:tr>
              <a:tr h="226060">
                <a:tc>
                  <a:txBody>
                    <a:bodyPr/>
                    <a:p>
                      <a:pPr indent="0">
                        <a:buNone/>
                      </a:pPr>
                      <a:r>
                        <a:rPr lang="en-US" sz="900"/>
                        <a:t>评价方法</a:t>
                      </a:r>
                      <a:endParaRPr lang="en-US" altLang="en-US" sz="900"/>
                    </a:p>
                  </a:txBody>
                  <a:tcPr marL="68580" marR="68580" marT="0" marB="0" vert="horz" anchor="ctr" anchorCtr="0"/>
                </a:tc>
                <a:tc gridSpan="2">
                  <a:txBody>
                    <a:bodyPr/>
                    <a:p>
                      <a:pPr indent="0">
                        <a:buNone/>
                      </a:pPr>
                      <a:r>
                        <a:rPr lang="en-US" sz="1000"/>
                        <a:t> </a:t>
                      </a:r>
                      <a:endParaRPr lang="en-US" altLang="en-US" sz="1000"/>
                    </a:p>
                  </a:txBody>
                  <a:tcPr marL="68580" marR="68580" marT="0" marB="0" vert="horz" anchor="ctr" anchorCtr="0"/>
                </a:tc>
                <a:tc hMerge="1">
                  <a:tcPr/>
                </a:tc>
                <a:tc gridSpan="6">
                  <a:txBody>
                    <a:bodyPr/>
                    <a:p>
                      <a:pPr indent="0">
                        <a:buNone/>
                      </a:pPr>
                      <a:r>
                        <a:rPr lang="en-US" sz="900"/>
                        <a:t>职员是否认同该评价方法？□认同 </a:t>
                      </a:r>
                      <a:endParaRPr lang="en-US" altLang="en-US" sz="900"/>
                    </a:p>
                  </a:txBody>
                  <a:tcPr marL="68580" marR="68580" marT="0" marB="0" vert="horz" anchor="ctr" anchorCtr="0"/>
                </a:tc>
                <a:tc hMerge="1">
                  <a:tcPr/>
                </a:tc>
                <a:tc hMerge="1">
                  <a:tcPr/>
                </a:tc>
                <a:tc hMerge="1">
                  <a:tcPr/>
                </a:tc>
                <a:tc hMerge="1">
                  <a:tcPr/>
                </a:tc>
                <a:tc hMerge="1">
                  <a:tcPr/>
                </a:tc>
              </a:tr>
              <a:tr h="259715">
                <a:tc rowSpan="2">
                  <a:txBody>
                    <a:bodyPr/>
                    <a:p>
                      <a:pPr indent="0">
                        <a:buNone/>
                      </a:pPr>
                      <a:r>
                        <a:rPr lang="en-US" sz="900"/>
                        <a:t>评价结果</a:t>
                      </a:r>
                      <a:endParaRPr lang="en-US" altLang="en-US" sz="900"/>
                    </a:p>
                  </a:txBody>
                  <a:tcPr marL="68580" marR="68580" marT="0" marB="0" vert="horz" anchor="ctr" anchorCtr="0"/>
                </a:tc>
                <a:tc rowSpan="2" gridSpan="2">
                  <a:txBody>
                    <a:bodyPr/>
                    <a:p>
                      <a:pPr indent="0">
                        <a:buNone/>
                      </a:pPr>
                      <a:r>
                        <a:rPr lang="en-US" sz="1000"/>
                        <a:t> </a:t>
                      </a:r>
                      <a:endParaRPr lang="en-US" altLang="en-US" sz="1000"/>
                    </a:p>
                  </a:txBody>
                  <a:tcPr marL="68580" marR="68580" marT="0" marB="0" vert="horz" anchor="ctr" anchorCtr="0"/>
                </a:tc>
                <a:tc rowSpan="2" hMerge="1">
                  <a:tcPr/>
                </a:tc>
                <a:tc>
                  <a:txBody>
                    <a:bodyPr/>
                    <a:p>
                      <a:pPr indent="0">
                        <a:buNone/>
                      </a:pPr>
                      <a:r>
                        <a:rPr lang="en-US" sz="900"/>
                        <a:t>优秀</a:t>
                      </a:r>
                      <a:endParaRPr lang="en-US" altLang="en-US" sz="900"/>
                    </a:p>
                  </a:txBody>
                  <a:tcPr marL="68580" marR="68580" marT="0" marB="0" vert="horz" anchor="ctr" anchorCtr="0"/>
                </a:tc>
                <a:tc gridSpan="2">
                  <a:txBody>
                    <a:bodyPr/>
                    <a:p>
                      <a:pPr indent="0">
                        <a:buNone/>
                      </a:pPr>
                      <a:r>
                        <a:rPr lang="en-US" sz="900"/>
                        <a:t>良好</a:t>
                      </a:r>
                      <a:endParaRPr lang="en-US" altLang="en-US" sz="900"/>
                    </a:p>
                  </a:txBody>
                  <a:tcPr marL="68580" marR="68580" marT="0" marB="0" vert="horz" anchor="ctr" anchorCtr="0"/>
                </a:tc>
                <a:tc hMerge="1">
                  <a:tcPr/>
                </a:tc>
                <a:tc>
                  <a:txBody>
                    <a:bodyPr/>
                    <a:p>
                      <a:pPr indent="0">
                        <a:buNone/>
                      </a:pPr>
                      <a:r>
                        <a:rPr lang="en-US" sz="900"/>
                        <a:t>合格</a:t>
                      </a:r>
                      <a:endParaRPr lang="en-US" altLang="en-US" sz="900"/>
                    </a:p>
                  </a:txBody>
                  <a:tcPr marL="68580" marR="68580" marT="0" marB="0" vert="horz" anchor="ctr" anchorCtr="0"/>
                </a:tc>
                <a:tc>
                  <a:txBody>
                    <a:bodyPr/>
                    <a:p>
                      <a:pPr indent="0">
                        <a:buNone/>
                      </a:pPr>
                      <a:r>
                        <a:rPr lang="en-US" sz="900"/>
                        <a:t>待改进</a:t>
                      </a:r>
                      <a:endParaRPr lang="en-US" altLang="en-US" sz="900"/>
                    </a:p>
                  </a:txBody>
                  <a:tcPr marL="68580" marR="68580" marT="0" marB="0" vert="horz" anchor="ctr" anchorCtr="0"/>
                </a:tc>
                <a:tc>
                  <a:txBody>
                    <a:bodyPr/>
                    <a:p>
                      <a:pPr indent="0">
                        <a:buNone/>
                      </a:pPr>
                      <a:r>
                        <a:rPr lang="en-US" sz="900"/>
                        <a:t>未完成</a:t>
                      </a:r>
                      <a:endParaRPr lang="en-US" altLang="en-US" sz="900"/>
                    </a:p>
                  </a:txBody>
                  <a:tcPr marL="68580" marR="68580" marT="0" marB="0" vert="horz" anchor="ctr" anchorCtr="0"/>
                </a:tc>
              </a:tr>
              <a:tr h="224790">
                <a:tc vMerge="1">
                  <a:tcPr/>
                </a:tc>
                <a:tc vMerge="1" gridSpan="2">
                  <a:tcPr/>
                </a:tc>
                <a:tc vMerge="1" hMerge="1">
                  <a:tcPr/>
                </a:tc>
                <a:tc>
                  <a:txBody>
                    <a:bodyPr/>
                    <a:p>
                      <a:pPr indent="0">
                        <a:buNone/>
                      </a:pPr>
                      <a:r>
                        <a:rPr lang="en-US" sz="900"/>
                        <a:t> </a:t>
                      </a:r>
                      <a:endParaRPr lang="en-US" altLang="en-US" sz="900"/>
                    </a:p>
                  </a:txBody>
                  <a:tcPr marL="68580" marR="68580" marT="0" marB="0" vert="horz" anchor="ctr" anchorCtr="0"/>
                </a:tc>
                <a:tc gridSpan="2">
                  <a:txBody>
                    <a:bodyPr/>
                    <a:p>
                      <a:pPr indent="0">
                        <a:buNone/>
                      </a:pPr>
                      <a:r>
                        <a:rPr lang="en-US" sz="900"/>
                        <a:t> </a:t>
                      </a:r>
                      <a:endParaRPr lang="en-US" altLang="en-US" sz="900"/>
                    </a:p>
                  </a:txBody>
                  <a:tcPr marL="68580" marR="68580" marT="0" marB="0" vert="horz" anchor="ctr" anchorCtr="0"/>
                </a:tc>
                <a:tc hMerge="1">
                  <a:tcPr/>
                </a:tc>
                <a:tc>
                  <a:txBody>
                    <a:bodyPr/>
                    <a:p>
                      <a:pPr indent="0">
                        <a:buNone/>
                      </a:pPr>
                      <a:r>
                        <a:rPr lang="en-US" sz="900"/>
                        <a:t> </a:t>
                      </a:r>
                      <a:endParaRPr lang="en-US" altLang="en-US" sz="900"/>
                    </a:p>
                  </a:txBody>
                  <a:tcPr marL="68580" marR="68580" marT="0" marB="0" vert="horz" anchor="ctr" anchorCtr="0"/>
                </a:tc>
                <a:tc>
                  <a:txBody>
                    <a:bodyPr/>
                    <a:p>
                      <a:pPr indent="0">
                        <a:buNone/>
                      </a:pPr>
                      <a:r>
                        <a:rPr lang="en-US" sz="900"/>
                        <a:t> </a:t>
                      </a:r>
                      <a:endParaRPr lang="en-US" altLang="en-US" sz="900"/>
                    </a:p>
                  </a:txBody>
                  <a:tcPr marL="68580" marR="68580" marT="0" marB="0" vert="horz" anchor="ctr" anchorCtr="0"/>
                </a:tc>
                <a:tc>
                  <a:txBody>
                    <a:bodyPr/>
                    <a:p>
                      <a:pPr indent="0">
                        <a:buNone/>
                      </a:pPr>
                      <a:r>
                        <a:rPr lang="en-US" sz="900"/>
                        <a:t> </a:t>
                      </a:r>
                      <a:endParaRPr lang="en-US" altLang="en-US" sz="900"/>
                    </a:p>
                  </a:txBody>
                  <a:tcPr marL="68580" marR="68580" marT="0" marB="0" vert="horz" anchor="ctr" anchorCtr="0"/>
                </a:tc>
              </a:tr>
              <a:tr h="225425">
                <a:tc gridSpan="3">
                  <a:txBody>
                    <a:bodyPr/>
                    <a:p>
                      <a:pPr indent="0">
                        <a:buNone/>
                      </a:pPr>
                      <a:r>
                        <a:rPr lang="en-US" sz="900"/>
                        <a:t>直属上级或正式员工是否就该工作与你进行沟通</a:t>
                      </a:r>
                      <a:endParaRPr lang="en-US" altLang="en-US" sz="900"/>
                    </a:p>
                  </a:txBody>
                  <a:tcPr marL="68580" marR="68580" marT="0" marB="0" vert="horz" anchor="ctr" anchorCtr="0"/>
                </a:tc>
                <a:tc hMerge="1">
                  <a:tcPr/>
                </a:tc>
                <a:tc hMerge="1">
                  <a:tcPr/>
                </a:tc>
                <a:tc gridSpan="6">
                  <a:txBody>
                    <a:bodyPr/>
                    <a:p>
                      <a:pPr indent="0">
                        <a:buNone/>
                      </a:pPr>
                      <a:r>
                        <a:rPr lang="en-US" sz="900"/>
                        <a:t>£沟通 □未沟通</a:t>
                      </a:r>
                      <a:endParaRPr lang="en-US" altLang="en-US" sz="900"/>
                    </a:p>
                  </a:txBody>
                  <a:tcPr marL="68580" marR="68580" marT="0" marB="0" vert="horz" anchor="ctr" anchorCtr="0"/>
                </a:tc>
                <a:tc hMerge="1">
                  <a:tcPr/>
                </a:tc>
                <a:tc hMerge="1">
                  <a:tcPr/>
                </a:tc>
                <a:tc hMerge="1">
                  <a:tcPr/>
                </a:tc>
                <a:tc hMerge="1">
                  <a:tcPr/>
                </a:tc>
                <a:tc hMerge="1">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小组分工</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56" name="文本框 155"/>
          <p:cNvSpPr txBox="1"/>
          <p:nvPr/>
        </p:nvSpPr>
        <p:spPr>
          <a:xfrm>
            <a:off x="3032125" y="3786505"/>
            <a:ext cx="6127750" cy="829945"/>
          </a:xfrm>
          <a:prstGeom prst="rect">
            <a:avLst/>
          </a:prstGeom>
          <a:noFill/>
          <a:ln w="9525">
            <a:noFill/>
          </a:ln>
        </p:spPr>
        <p:txBody>
          <a:bodyPr wrap="square">
            <a:spAutoFit/>
          </a:bodyPr>
          <a:p>
            <a:pPr indent="0" algn="r"/>
            <a:r>
              <a:rPr lang="zh-CN" sz="1200" b="1">
                <a:latin typeface="Times New Roman" panose="02020603050405020304" pitchFamily="18" charset="0"/>
                <a:ea typeface="宋体" panose="02010600030101010101" pitchFamily="2" charset="-122"/>
              </a:rPr>
              <a:t>（等级情况：</a:t>
            </a:r>
            <a:r>
              <a:rPr lang="en-US" sz="1200" b="1">
                <a:latin typeface="Times New Roman" panose="02020603050405020304" pitchFamily="18" charset="0"/>
                <a:ea typeface="宋体" panose="02010600030101010101" pitchFamily="2" charset="-122"/>
              </a:rPr>
              <a:t>5-&gt;</a:t>
            </a:r>
            <a:r>
              <a:rPr lang="zh-CN" sz="1200" b="1">
                <a:latin typeface="Times New Roman" panose="02020603050405020304" pitchFamily="18" charset="0"/>
                <a:ea typeface="宋体" panose="02010600030101010101" pitchFamily="2" charset="-122"/>
              </a:rPr>
              <a:t>优， </a:t>
            </a:r>
            <a:r>
              <a:rPr lang="en-US" sz="1200" b="1">
                <a:latin typeface="Times New Roman" panose="02020603050405020304" pitchFamily="18" charset="0"/>
                <a:ea typeface="宋体" panose="02010600030101010101" pitchFamily="2" charset="-122"/>
              </a:rPr>
              <a:t>4-&gt;</a:t>
            </a:r>
            <a:r>
              <a:rPr lang="zh-CN" sz="1200" b="1">
                <a:latin typeface="Times New Roman" panose="02020603050405020304" pitchFamily="18" charset="0"/>
                <a:ea typeface="宋体" panose="02010600030101010101" pitchFamily="2" charset="-122"/>
              </a:rPr>
              <a:t>良， </a:t>
            </a:r>
            <a:r>
              <a:rPr lang="en-US" sz="1200" b="1">
                <a:latin typeface="Times New Roman" panose="02020603050405020304" pitchFamily="18" charset="0"/>
                <a:ea typeface="宋体" panose="02010600030101010101" pitchFamily="2" charset="-122"/>
              </a:rPr>
              <a:t>3-&gt;</a:t>
            </a:r>
            <a:r>
              <a:rPr lang="zh-CN" sz="1200" b="1">
                <a:latin typeface="Times New Roman" panose="02020603050405020304" pitchFamily="18" charset="0"/>
                <a:ea typeface="宋体" panose="02010600030101010101" pitchFamily="2" charset="-122"/>
              </a:rPr>
              <a:t>及格， </a:t>
            </a:r>
            <a:r>
              <a:rPr lang="en-US" sz="1200" b="1">
                <a:latin typeface="Times New Roman" panose="02020603050405020304" pitchFamily="18" charset="0"/>
                <a:ea typeface="宋体" panose="02010600030101010101" pitchFamily="2" charset="-122"/>
              </a:rPr>
              <a:t>2-&gt;</a:t>
            </a:r>
            <a:r>
              <a:rPr lang="zh-CN" sz="1200" b="1">
                <a:latin typeface="Times New Roman" panose="02020603050405020304" pitchFamily="18" charset="0"/>
                <a:ea typeface="宋体" panose="02010600030101010101" pitchFamily="2" charset="-122"/>
              </a:rPr>
              <a:t>不及格， </a:t>
            </a:r>
            <a:r>
              <a:rPr lang="en-US" sz="1200" b="1">
                <a:latin typeface="Times New Roman" panose="02020603050405020304" pitchFamily="18" charset="0"/>
                <a:ea typeface="宋体" panose="02010600030101010101" pitchFamily="2" charset="-122"/>
              </a:rPr>
              <a:t>1-&gt;</a:t>
            </a:r>
            <a:r>
              <a:rPr lang="zh-CN" sz="1200" b="1">
                <a:latin typeface="Times New Roman" panose="02020603050405020304" pitchFamily="18" charset="0"/>
                <a:ea typeface="宋体" panose="02010600030101010101" pitchFamily="2" charset="-122"/>
              </a:rPr>
              <a:t>未完成）</a:t>
            </a:r>
            <a:r>
              <a:rPr lang="zh-CN" b="1">
                <a:latin typeface="Times New Roman" panose="02020603050405020304" pitchFamily="18" charset="0"/>
                <a:ea typeface="宋体" panose="02010600030101010101" pitchFamily="2" charset="-122"/>
              </a:rPr>
              <a:t>总评基准分计算公式：完成等级</a:t>
            </a:r>
            <a:r>
              <a:rPr lang="en-US" b="1">
                <a:latin typeface="Times New Roman" panose="02020603050405020304" pitchFamily="18" charset="0"/>
                <a:ea typeface="宋体" panose="02010600030101010101" pitchFamily="2" charset="-122"/>
              </a:rPr>
              <a:t>/</a:t>
            </a:r>
            <a:r>
              <a:rPr lang="zh-CN" b="1">
                <a:latin typeface="Times New Roman" panose="02020603050405020304" pitchFamily="18" charset="0"/>
                <a:ea typeface="宋体" panose="02010600030101010101" pitchFamily="2" charset="-122"/>
              </a:rPr>
              <a:t>总完成等级 </a:t>
            </a:r>
            <a:r>
              <a:rPr lang="en-US" b="1">
                <a:latin typeface="Times New Roman" panose="02020603050405020304" pitchFamily="18" charset="0"/>
                <a:ea typeface="宋体" panose="02010600030101010101" pitchFamily="2" charset="-122"/>
              </a:rPr>
              <a:t>*100 + 5</a:t>
            </a:r>
            <a:r>
              <a:rPr lang="zh-CN" b="1">
                <a:latin typeface="Times New Roman" panose="02020603050405020304" pitchFamily="18" charset="0"/>
                <a:ea typeface="宋体" panose="02010600030101010101" pitchFamily="2" charset="-122"/>
              </a:rPr>
              <a:t>总评分计算公式：总评基准分</a:t>
            </a:r>
            <a:r>
              <a:rPr lang="en-US" b="1">
                <a:latin typeface="Times New Roman" panose="02020603050405020304" pitchFamily="18" charset="0"/>
                <a:ea typeface="宋体" panose="02010600030101010101" pitchFamily="2" charset="-122"/>
              </a:rPr>
              <a:t>+</a:t>
            </a:r>
            <a:r>
              <a:rPr lang="zh-CN" b="1">
                <a:latin typeface="Times New Roman" panose="02020603050405020304" pitchFamily="18" charset="0"/>
                <a:ea typeface="宋体" panose="02010600030101010101" pitchFamily="2" charset="-122"/>
              </a:rPr>
              <a:t>任务难度酌情给分</a:t>
            </a:r>
            <a:endParaRPr lang="zh-CN" altLang="en-US"/>
          </a:p>
        </p:txBody>
      </p:sp>
      <p:graphicFrame>
        <p:nvGraphicFramePr>
          <p:cNvPr id="2" name="表格 1"/>
          <p:cNvGraphicFramePr/>
          <p:nvPr>
            <p:custDataLst>
              <p:tags r:id="rId1"/>
            </p:custDataLst>
          </p:nvPr>
        </p:nvGraphicFramePr>
        <p:xfrm>
          <a:off x="3267710" y="2527300"/>
          <a:ext cx="6127750" cy="274320"/>
        </p:xfrm>
        <a:graphic>
          <a:graphicData uri="http://schemas.openxmlformats.org/drawingml/2006/table">
            <a:tbl>
              <a:tblPr firstRow="1" bandRow="1">
                <a:tableStyleId>{5940675A-B579-460E-94D1-54222C63F5DA}</a:tableStyleId>
              </a:tblPr>
              <a:tblGrid>
                <a:gridCol w="2041525"/>
                <a:gridCol w="2043113"/>
                <a:gridCol w="2043112"/>
              </a:tblGrid>
              <a:tr h="274320">
                <a:tc>
                  <a:txBody>
                    <a:bodyPr/>
                    <a:p>
                      <a:pPr indent="0" algn="ctr">
                        <a:buNone/>
                      </a:pPr>
                      <a:r>
                        <a:rPr lang="en-US" b="1">
                          <a:latin typeface="宋体" panose="02010600030101010101" pitchFamily="2" charset="-122"/>
                          <a:ea typeface="宋体" panose="02010600030101010101" pitchFamily="2" charset="-122"/>
                          <a:cs typeface="宋体" panose="02010600030101010101" pitchFamily="2" charset="-122"/>
                        </a:rPr>
                        <a:t>姓名</a:t>
                      </a:r>
                      <a:endParaRPr lang="en-US" altLang="en-US"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b="1">
                          <a:latin typeface="宋体" panose="02010600030101010101" pitchFamily="2" charset="-122"/>
                          <a:ea typeface="宋体" panose="02010600030101010101" pitchFamily="2" charset="-122"/>
                          <a:cs typeface="宋体" panose="02010600030101010101" pitchFamily="2" charset="-122"/>
                        </a:rPr>
                        <a:t>完成等级</a:t>
                      </a:r>
                      <a:endParaRPr lang="en-US" altLang="en-US"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b="1">
                          <a:latin typeface="宋体" panose="02010600030101010101" pitchFamily="2" charset="-122"/>
                          <a:ea typeface="宋体" panose="02010600030101010101" pitchFamily="2" charset="-122"/>
                          <a:cs typeface="宋体" panose="02010600030101010101" pitchFamily="2" charset="-122"/>
                        </a:rPr>
                        <a:t>总评分</a:t>
                      </a:r>
                      <a:endParaRPr lang="en-US" altLang="en-US"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r h="0">
                <a:tc>
                  <a:txBody>
                    <a:bodyPr/>
                    <a:p>
                      <a:pPr indent="0" algn="ctr">
                        <a:buNone/>
                      </a:pPr>
                      <a:r>
                        <a:rPr lang="en-US" b="0">
                          <a:latin typeface="宋体" panose="02010600030101010101" pitchFamily="2" charset="-122"/>
                          <a:ea typeface="宋体" panose="02010600030101010101" pitchFamily="2" charset="-122"/>
                          <a:cs typeface="宋体" panose="02010600030101010101" pitchFamily="2" charset="-122"/>
                        </a:rPr>
                        <a:t>黄依豪</a:t>
                      </a:r>
                      <a:endParaRPr lang="en-US" altLang="en-US"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b="1">
                          <a:latin typeface="宋体" panose="02010600030101010101" pitchFamily="2" charset="-122"/>
                          <a:ea typeface="宋体" panose="02010600030101010101" pitchFamily="2" charset="-122"/>
                          <a:cs typeface="宋体" panose="02010600030101010101" pitchFamily="2" charset="-122"/>
                        </a:rPr>
                        <a:t>（5+4+4）/3</a:t>
                      </a:r>
                      <a:endParaRPr lang="en-US" altLang="en-US"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b="1">
                          <a:latin typeface="宋体" panose="02010600030101010101" pitchFamily="2" charset="-122"/>
                          <a:ea typeface="宋体" panose="02010600030101010101" pitchFamily="2" charset="-122"/>
                          <a:cs typeface="宋体" panose="02010600030101010101" pitchFamily="2" charset="-122"/>
                        </a:rPr>
                        <a:t>89</a:t>
                      </a:r>
                      <a:endParaRPr lang="en-US" altLang="en-US"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r h="0">
                <a:tc>
                  <a:txBody>
                    <a:bodyPr/>
                    <a:p>
                      <a:pPr indent="0" algn="ctr">
                        <a:buNone/>
                      </a:pPr>
                      <a:r>
                        <a:rPr lang="en-US" b="0">
                          <a:latin typeface="宋体" panose="02010600030101010101" pitchFamily="2" charset="-122"/>
                          <a:ea typeface="宋体" panose="02010600030101010101" pitchFamily="2" charset="-122"/>
                          <a:cs typeface="宋体" panose="02010600030101010101" pitchFamily="2" charset="-122"/>
                        </a:rPr>
                        <a:t>李东泽</a:t>
                      </a:r>
                      <a:endParaRPr lang="en-US" altLang="en-US"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b="1">
                          <a:latin typeface="宋体" panose="02010600030101010101" pitchFamily="2" charset="-122"/>
                          <a:ea typeface="宋体" panose="02010600030101010101" pitchFamily="2" charset="-122"/>
                          <a:cs typeface="宋体" panose="02010600030101010101" pitchFamily="2" charset="-122"/>
                        </a:rPr>
                        <a:t>（4+4）/2</a:t>
                      </a:r>
                      <a:endParaRPr lang="en-US" altLang="en-US"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b="1">
                          <a:latin typeface="宋体" panose="02010600030101010101" pitchFamily="2" charset="-122"/>
                          <a:ea typeface="宋体" panose="02010600030101010101" pitchFamily="2" charset="-122"/>
                          <a:cs typeface="宋体" panose="02010600030101010101" pitchFamily="2" charset="-122"/>
                        </a:rPr>
                        <a:t>86</a:t>
                      </a:r>
                      <a:endParaRPr lang="en-US" altLang="en-US"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r h="0">
                <a:tc>
                  <a:txBody>
                    <a:bodyPr/>
                    <a:p>
                      <a:pPr indent="0" algn="ctr">
                        <a:buNone/>
                      </a:pPr>
                      <a:r>
                        <a:rPr lang="en-US" b="0">
                          <a:latin typeface="宋体" panose="02010600030101010101" pitchFamily="2" charset="-122"/>
                          <a:ea typeface="宋体" panose="02010600030101010101" pitchFamily="2" charset="-122"/>
                          <a:cs typeface="宋体" panose="02010600030101010101" pitchFamily="2" charset="-122"/>
                        </a:rPr>
                        <a:t>梁晓勇</a:t>
                      </a:r>
                      <a:endParaRPr lang="en-US" altLang="en-US"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b="1">
                          <a:latin typeface="宋体" panose="02010600030101010101" pitchFamily="2" charset="-122"/>
                          <a:ea typeface="宋体" panose="02010600030101010101" pitchFamily="2" charset="-122"/>
                          <a:cs typeface="宋体" panose="02010600030101010101" pitchFamily="2" charset="-122"/>
                        </a:rPr>
                        <a:t>（4+4）/2</a:t>
                      </a:r>
                      <a:endParaRPr lang="en-US" altLang="en-US"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b="1">
                          <a:latin typeface="宋体" panose="02010600030101010101" pitchFamily="2" charset="-122"/>
                          <a:ea typeface="宋体" panose="02010600030101010101" pitchFamily="2" charset="-122"/>
                          <a:cs typeface="宋体" panose="02010600030101010101" pitchFamily="2" charset="-122"/>
                        </a:rPr>
                        <a:t>85</a:t>
                      </a:r>
                      <a:endParaRPr lang="en-US" altLang="en-US"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189355" y="269240"/>
            <a:ext cx="2842895" cy="529590"/>
            <a:chOff x="1873" y="424"/>
            <a:chExt cx="4477"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2" name="矩形 61"/>
            <p:cNvSpPr/>
            <p:nvPr/>
          </p:nvSpPr>
          <p:spPr>
            <a:xfrm>
              <a:off x="1984" y="535"/>
              <a:ext cx="4366" cy="723"/>
            </a:xfrm>
            <a:prstGeom prst="rect">
              <a:avLst/>
            </a:prstGeom>
          </p:spPr>
          <p:txBody>
            <a:bodyPr wrap="square" lIns="91400" tIns="45699" rIns="91400" bIns="45699">
              <a:spAutoFit/>
            </a:bodyPr>
            <a:p>
              <a:pPr lvl="0" defTabSz="914400">
                <a:defRPr/>
              </a:pPr>
              <a:r>
                <a:rPr lang="zh-CN" altLang="en-US" sz="2400" dirty="0">
                  <a:solidFill>
                    <a:schemeClr val="accent1"/>
                  </a:solidFill>
                  <a:latin typeface="微软雅黑" panose="020B0503020204020204" pitchFamily="34" charset="-122"/>
                  <a:ea typeface="微软雅黑" panose="020B0503020204020204" pitchFamily="34" charset="-122"/>
                  <a:sym typeface="+mn-ea"/>
                </a:rPr>
                <a:t>需求说明报告</a:t>
              </a:r>
              <a:endParaRPr lang="en-US" alt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25" name="矩形 24"/>
          <p:cNvSpPr/>
          <p:nvPr/>
        </p:nvSpPr>
        <p:spPr>
          <a:xfrm>
            <a:off x="726440" y="1169670"/>
            <a:ext cx="3803650" cy="520700"/>
          </a:xfrm>
          <a:prstGeom prst="rect">
            <a:avLst/>
          </a:prstGeom>
        </p:spPr>
        <p:txBody>
          <a:bodyPr wrap="square" lIns="91400" tIns="45699" rIns="91400" bIns="45699">
            <a:spAutoFit/>
          </a:bodyPr>
          <a:p>
            <a:pPr lvl="0" algn="l" defTabSz="914400">
              <a:defRPr/>
            </a:pPr>
            <a:r>
              <a:rPr lang="zh-CN" altLang="en-US" sz="2800" kern="0" dirty="0">
                <a:solidFill>
                  <a:schemeClr val="accent1"/>
                </a:solidFill>
                <a:latin typeface="微软雅黑" panose="020B0503020204020204" pitchFamily="34" charset="-122"/>
                <a:ea typeface="微软雅黑" panose="020B0503020204020204" pitchFamily="34" charset="-122"/>
              </a:rPr>
              <a:t>关键技术可行性</a:t>
            </a:r>
            <a:endParaRPr lang="zh-CN" altLang="en-US" sz="2800" kern="0" dirty="0">
              <a:solidFill>
                <a:schemeClr val="accent1"/>
              </a:solidFill>
              <a:latin typeface="微软雅黑" panose="020B0503020204020204" pitchFamily="34" charset="-122"/>
              <a:ea typeface="微软雅黑" panose="020B0503020204020204" pitchFamily="34" charset="-122"/>
            </a:endParaRPr>
          </a:p>
        </p:txBody>
      </p:sp>
      <p:sp>
        <p:nvSpPr>
          <p:cNvPr id="4" name="矩形 3"/>
          <p:cNvSpPr/>
          <p:nvPr/>
        </p:nvSpPr>
        <p:spPr>
          <a:xfrm>
            <a:off x="9878695" y="6050280"/>
            <a:ext cx="1906270"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详情查看文件</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sp>
        <p:nvSpPr>
          <p:cNvPr id="5" name="矩形 4"/>
          <p:cNvSpPr/>
          <p:nvPr/>
        </p:nvSpPr>
        <p:spPr>
          <a:xfrm>
            <a:off x="726440" y="1881505"/>
            <a:ext cx="8443595" cy="4398645"/>
          </a:xfrm>
          <a:prstGeom prst="rect">
            <a:avLst/>
          </a:prstGeom>
        </p:spPr>
        <p:txBody>
          <a:bodyPr wrap="square" lIns="91400" tIns="45699" rIns="91400" bIns="45699">
            <a:spAutoFit/>
          </a:bodyPr>
          <a:p>
            <a:pPr lvl="0" algn="l" defTabSz="914400">
              <a:defRPr/>
            </a:pPr>
            <a:r>
              <a:rPr lang="en-US" altLang="zh-CN" sz="2000" kern="0" dirty="0">
                <a:solidFill>
                  <a:schemeClr val="accent1"/>
                </a:solidFill>
                <a:latin typeface="微软雅黑" panose="020B0503020204020204" pitchFamily="34" charset="-122"/>
                <a:ea typeface="微软雅黑" panose="020B0503020204020204" pitchFamily="34" charset="-122"/>
              </a:rPr>
              <a:t>    </a:t>
            </a:r>
            <a:r>
              <a:rPr lang="zh-CN" altLang="en-US" sz="2000" kern="0" dirty="0">
                <a:solidFill>
                  <a:schemeClr val="accent1"/>
                </a:solidFill>
                <a:latin typeface="微软雅黑" panose="020B0503020204020204" pitchFamily="34" charset="-122"/>
                <a:ea typeface="微软雅黑" panose="020B0503020204020204" pitchFamily="34" charset="-122"/>
              </a:rPr>
              <a:t>“城院生态圈“采用前端微信小程序，后端Spring Boot，数据库Mysql方法实现。小组成员已全部修读过数据库原理课程，掌握Mysql数据库的操作方法，并在短学期充分应用，Spring Boot继承自JAVA平台的Spring框架，小组成员已全部修读过面向对象程序设计，掌握JAVA语言，同学期也在学习Java高级程序设计，有JAVA的使用经验以及教程资源。并且微信小程序的wxml,wxss是web语言的衍生，微信小程序界面语言和web基本相似，课题选择后，组长分配了小组成员技术实现方向，小组三人，两个主攻前端，一个负责后端，两名组员都修读过web，因此只要随计划书进展，在技术实现上可以把控，当然不排除开发过程中会遇到问题，小组成员基本能应对。</a:t>
            </a:r>
            <a:endParaRPr lang="zh-CN" altLang="en-US" sz="2000" kern="0" dirty="0">
              <a:solidFill>
                <a:schemeClr val="accent1"/>
              </a:solidFill>
              <a:latin typeface="微软雅黑" panose="020B0503020204020204" pitchFamily="34" charset="-122"/>
              <a:ea typeface="微软雅黑" panose="020B0503020204020204" pitchFamily="34" charset="-122"/>
            </a:endParaRPr>
          </a:p>
          <a:p>
            <a:pPr lvl="0" algn="l" defTabSz="914400">
              <a:defRPr/>
            </a:pPr>
            <a:r>
              <a:rPr lang="en-US" altLang="zh-CN" sz="2000" kern="0" dirty="0">
                <a:solidFill>
                  <a:schemeClr val="accent1"/>
                </a:solidFill>
                <a:latin typeface="微软雅黑" panose="020B0503020204020204" pitchFamily="34" charset="-122"/>
                <a:ea typeface="微软雅黑" panose="020B0503020204020204" pitchFamily="34" charset="-122"/>
              </a:rPr>
              <a:t>    </a:t>
            </a:r>
            <a:r>
              <a:rPr lang="zh-CN" altLang="en-US" sz="2000" kern="0" dirty="0">
                <a:solidFill>
                  <a:schemeClr val="accent1"/>
                </a:solidFill>
                <a:latin typeface="微软雅黑" panose="020B0503020204020204" pitchFamily="34" charset="-122"/>
                <a:ea typeface="微软雅黑" panose="020B0503020204020204" pitchFamily="34" charset="-122"/>
              </a:rPr>
              <a:t>开发过程中需要用到许多技术，例如MD5加密技术、图片转BASE64、BASE64转图片并云端生成url等，这些技术目前网上都有成熟的编码示例，即使在使用上遇到困难也能很方便的查阅到解决办法，所以在技术可行性上没有什么太大的问题。</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4" grpId="0"/>
      <p:bldP spid="4" grpId="1"/>
      <p:bldP spid="5" grpId="0"/>
      <p:bldP spid="5"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89355" y="269240"/>
            <a:ext cx="3502660" cy="529590"/>
            <a:chOff x="1873" y="424"/>
            <a:chExt cx="2575" cy="834"/>
          </a:xfrm>
        </p:grpSpPr>
        <p:sp>
          <p:nvSpPr>
            <p:cNvPr id="24" name="矩形 23"/>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1984" y="535"/>
              <a:ext cx="2464" cy="723"/>
            </a:xfrm>
            <a:prstGeom prst="rect">
              <a:avLst/>
            </a:prstGeom>
          </p:spPr>
          <p:txBody>
            <a:bodyPr wrap="square" lIns="91400" tIns="45699" rIns="91400" bIns="45699">
              <a:spAutoFit/>
            </a:bodyPr>
            <a:p>
              <a:pPr lvl="0" defTabSz="914400">
                <a:defRPr/>
              </a:pPr>
              <a:r>
                <a:rPr lang="zh-CN" altLang="en-US" sz="2400" kern="0" dirty="0">
                  <a:solidFill>
                    <a:schemeClr val="accent1"/>
                  </a:solidFill>
                  <a:latin typeface="微软雅黑" panose="020B0503020204020204" pitchFamily="34" charset="-122"/>
                  <a:ea typeface="微软雅黑" panose="020B0503020204020204" pitchFamily="34" charset="-122"/>
                </a:rPr>
                <a:t>配置管理系统</a:t>
              </a:r>
              <a:endParaRPr lang="zh-CN" altLang="en-US" sz="2400" kern="0" dirty="0">
                <a:solidFill>
                  <a:schemeClr val="accent1"/>
                </a:solidFill>
                <a:latin typeface="微软雅黑" panose="020B0503020204020204" pitchFamily="34" charset="-122"/>
                <a:ea typeface="微软雅黑" panose="020B0503020204020204" pitchFamily="34" charset="-122"/>
              </a:endParaRPr>
            </a:p>
          </p:txBody>
        </p:sp>
      </p:grpSp>
      <p:sp>
        <p:nvSpPr>
          <p:cNvPr id="2" name="矩形 1"/>
          <p:cNvSpPr/>
          <p:nvPr/>
        </p:nvSpPr>
        <p:spPr>
          <a:xfrm>
            <a:off x="9888855" y="6050280"/>
            <a:ext cx="1906270"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详情查看文件</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sp>
        <p:nvSpPr>
          <p:cNvPr id="100" name="文本框 99"/>
          <p:cNvSpPr txBox="1"/>
          <p:nvPr/>
        </p:nvSpPr>
        <p:spPr>
          <a:xfrm>
            <a:off x="897255" y="3011488"/>
            <a:ext cx="5080000" cy="3207385"/>
          </a:xfrm>
          <a:prstGeom prst="rect">
            <a:avLst/>
          </a:prstGeom>
          <a:noFill/>
          <a:ln w="9525">
            <a:noFill/>
          </a:ln>
        </p:spPr>
        <p:txBody>
          <a:bodyPr>
            <a:spAutoFit/>
            <a:scene3d>
              <a:camera prst="orthographicFront"/>
              <a:lightRig rig="threePt" dir="t"/>
            </a:scene3d>
          </a:bodyPr>
          <a:p>
            <a:pPr indent="0"/>
            <a:r>
              <a:rPr lang="zh-CN" sz="1200" b="1">
                <a:ln/>
                <a:solidFill>
                  <a:schemeClr val="accent1"/>
                </a:solidFill>
                <a:effectLst>
                  <a:outerShdw blurRad="38100" dist="25400" dir="5400000" algn="ctr" rotWithShape="0">
                    <a:srgbClr val="6E747A">
                      <a:alpha val="43000"/>
                    </a:srgbClr>
                  </a:outerShdw>
                </a:effectLst>
                <a:cs typeface="Calibri" panose="020F0502020204030204" charset="0"/>
              </a:rPr>
              <a:t>黄依豪：</a:t>
            </a:r>
            <a:r>
              <a:rPr lang="zh-CN" sz="1200" b="0">
                <a:ln/>
                <a:solidFill>
                  <a:schemeClr val="accent1"/>
                </a:solidFill>
                <a:effectLst>
                  <a:outerShdw blurRad="38100" dist="25400" dir="5400000" algn="ctr" rotWithShape="0">
                    <a:srgbClr val="6E747A">
                      <a:alpha val="43000"/>
                    </a:srgbClr>
                  </a:outerShdw>
                </a:effectLst>
                <a:cs typeface="Calibri" panose="020F0502020204030204" charset="0"/>
              </a:rPr>
              <a:t>从开学到现在，从项目的提出到文档的一步步制定，再到整个项目的时间，过程不可谓不辛苦，每个周三的前一晚和周三当天都过的提心吊胆，生怕有哪个地方遗漏。不论是开发过程中还是其他方面，我们组都遇到了不少的困难和坎坷，原本我以为很多坎我们会过不去，但是我没想到的是，我的组员十分给力，通过小组内部不断的协调、不断的沟通，终于我们组成功翻越了一座座大山，图片自动上传、并发问题、前后端交互问题……不知道解决了多少困难。这让我醒悟，一个团队不能没有沟通，更不能失去沟通的信心。不仅如此，我还从实践中懂得了实践的重要性，开学还是什么都不懂的三个人，经历的一个学期的成长，一步步实践，现在已经学会了初步地运用Springboot和微信小程序自带的语言来编写一个可以部署的项目了，学会了服务器的使用、数据库的运用，前后端的交互以及各种程序员基本的手段，可以说通过这门课，我已经踏入了程序员的大门了。总之这一学期下来，收获还是不少的，特别感谢杨老师对每个组的项目质量的严格把控，让我们有了“城院生态圈”这种让人做了有自豪感的作品，虽然它还有很多的不足，但是，它对我们的程序员生涯有着独特的意义。</a:t>
            </a:r>
            <a:r>
              <a:rPr lang="en-US" sz="1050" b="0">
                <a:ln/>
                <a:solidFill>
                  <a:schemeClr val="accent1"/>
                </a:solidFill>
                <a:effectLst>
                  <a:outerShdw blurRad="38100" dist="25400" dir="5400000" algn="ctr" rotWithShape="0">
                    <a:srgbClr val="6E747A">
                      <a:alpha val="43000"/>
                    </a:srgbClr>
                  </a:outerShdw>
                </a:effectLst>
                <a:latin typeface="Calibri" panose="020F0502020204030204" charset="0"/>
              </a:rPr>
              <a:t> </a:t>
            </a:r>
            <a:endParaRPr lang="en-US" altLang="en-US" sz="1050" b="0">
              <a:ln/>
              <a:solidFill>
                <a:schemeClr val="accent1"/>
              </a:solidFill>
              <a:effectLst>
                <a:outerShdw blurRad="38100" dist="25400" dir="5400000" algn="ctr" rotWithShape="0">
                  <a:srgbClr val="6E747A">
                    <a:alpha val="43000"/>
                  </a:srgbClr>
                </a:outerShdw>
              </a:effectLst>
              <a:latin typeface="Calibri" panose="020F0502020204030204" charset="0"/>
            </a:endParaRPr>
          </a:p>
        </p:txBody>
      </p:sp>
      <p:sp>
        <p:nvSpPr>
          <p:cNvPr id="3" name="文本框 2"/>
          <p:cNvSpPr txBox="1"/>
          <p:nvPr/>
        </p:nvSpPr>
        <p:spPr>
          <a:xfrm>
            <a:off x="897255" y="888683"/>
            <a:ext cx="5080000" cy="2122805"/>
          </a:xfrm>
          <a:prstGeom prst="rect">
            <a:avLst/>
          </a:prstGeom>
          <a:noFill/>
          <a:ln w="9525">
            <a:noFill/>
          </a:ln>
        </p:spPr>
        <p:txBody>
          <a:bodyPr>
            <a:spAutoFit/>
            <a:scene3d>
              <a:camera prst="orthographicFront"/>
              <a:lightRig rig="threePt" dir="t"/>
            </a:scene3d>
          </a:bodyPr>
          <a:p>
            <a:pPr indent="0"/>
            <a:r>
              <a:rPr lang="zh-CN" sz="1200" b="1">
                <a:ln/>
                <a:solidFill>
                  <a:schemeClr val="accent1"/>
                </a:solidFill>
                <a:effectLst>
                  <a:outerShdw blurRad="38100" dist="25400" dir="5400000" algn="ctr" rotWithShape="0">
                    <a:srgbClr val="6E747A">
                      <a:alpha val="43000"/>
                    </a:srgbClr>
                  </a:outerShdw>
                </a:effectLst>
                <a:latin typeface="宋体" panose="02010600030101010101" pitchFamily="2" charset="-122"/>
                <a:cs typeface="Calibri" panose="020F0502020204030204" charset="0"/>
              </a:rPr>
              <a:t>梁晓勇：</a:t>
            </a:r>
            <a:r>
              <a:rPr lang="zh-CN" sz="1200" b="0">
                <a:ln/>
                <a:solidFill>
                  <a:schemeClr val="accent1"/>
                </a:solidFill>
                <a:effectLst>
                  <a:outerShdw blurRad="38100" dist="25400" dir="5400000" algn="ctr" rotWithShape="0">
                    <a:srgbClr val="6E747A">
                      <a:alpha val="43000"/>
                    </a:srgbClr>
                  </a:outerShdw>
                </a:effectLst>
                <a:latin typeface="宋体" panose="02010600030101010101" pitchFamily="2" charset="-122"/>
                <a:cs typeface="Calibri" panose="020F0502020204030204" charset="0"/>
              </a:rPr>
              <a:t>我们这个项目从做项目开始遇到了重重困难。比如组员之间的不熟悉导致长时间的磨合期；对做项目的不熟悉，导致在项目计划的时候就给自己埋了很多坑；还有一开始对自己的过分自信，给自己添加了很多额外的学习成本。但是我们在这个项目过程中还是学习到了很多东西，逐渐突破了自己，很多对于项目的概念被从无到有的建立起来，最重要是树立了对整个项目进行把控的大局观和软件工程体系观念，我觉得这一点将使我现在和未来都受益匪浅。首先要高度反省自己，拖延症和效率差，非常抱歉自己给小组拖了后腿。另外就是要提醒自己及时总结和反思自己的学习成果，避免坏习惯影响终身。</a:t>
            </a:r>
            <a:endParaRPr lang="zh-CN" altLang="en-US" sz="1200" b="0">
              <a:ln/>
              <a:solidFill>
                <a:schemeClr val="accent1"/>
              </a:solidFill>
              <a:effectLst>
                <a:outerShdw blurRad="38100" dist="25400" dir="5400000" algn="ctr" rotWithShape="0">
                  <a:srgbClr val="6E747A">
                    <a:alpha val="43000"/>
                  </a:srgbClr>
                </a:outerShdw>
              </a:effectLst>
              <a:latin typeface="宋体" panose="02010600030101010101" pitchFamily="2" charset="-122"/>
              <a:cs typeface="Calibri" panose="020F0502020204030204" charset="0"/>
            </a:endParaRPr>
          </a:p>
        </p:txBody>
      </p:sp>
      <p:sp>
        <p:nvSpPr>
          <p:cNvPr id="5" name="文本框 4"/>
          <p:cNvSpPr txBox="1"/>
          <p:nvPr/>
        </p:nvSpPr>
        <p:spPr>
          <a:xfrm>
            <a:off x="6233795" y="879792"/>
            <a:ext cx="5080000" cy="3230245"/>
          </a:xfrm>
          <a:prstGeom prst="rect">
            <a:avLst/>
          </a:prstGeom>
          <a:noFill/>
          <a:ln w="9525">
            <a:noFill/>
          </a:ln>
        </p:spPr>
        <p:txBody>
          <a:bodyPr>
            <a:spAutoFit/>
            <a:scene3d>
              <a:camera prst="orthographicFront"/>
              <a:lightRig rig="threePt" dir="t"/>
            </a:scene3d>
          </a:bodyPr>
          <a:p>
            <a:pPr indent="0"/>
            <a:r>
              <a:rPr lang="zh-CN" sz="1200" b="1">
                <a:ln/>
                <a:solidFill>
                  <a:schemeClr val="accent1"/>
                </a:solidFill>
                <a:effectLst>
                  <a:outerShdw blurRad="38100" dist="25400" dir="5400000" algn="ctr" rotWithShape="0">
                    <a:srgbClr val="6E747A">
                      <a:alpha val="43000"/>
                    </a:srgbClr>
                  </a:outerShdw>
                </a:effectLst>
                <a:latin typeface="宋体" panose="02010600030101010101" pitchFamily="2" charset="-122"/>
                <a:cs typeface="Calibri" panose="020F0502020204030204" charset="0"/>
              </a:rPr>
              <a:t>李东泽：</a:t>
            </a:r>
            <a:r>
              <a:rPr lang="zh-CN" sz="1200" b="0">
                <a:ln/>
                <a:solidFill>
                  <a:schemeClr val="accent1"/>
                </a:solidFill>
                <a:effectLst>
                  <a:outerShdw blurRad="38100" dist="25400" dir="5400000" algn="ctr" rotWithShape="0">
                    <a:srgbClr val="6E747A">
                      <a:alpha val="43000"/>
                    </a:srgbClr>
                  </a:outerShdw>
                </a:effectLst>
                <a:latin typeface="宋体" panose="02010600030101010101" pitchFamily="2" charset="-122"/>
                <a:cs typeface="Calibri" panose="020F0502020204030204" charset="0"/>
              </a:rPr>
              <a:t>项目尾声，我应该深刻反省自己，拖延症严重，在本学期我一度对实现生态圈项目失去信心，这样一个庞大的项目，里面的工作量远超大一大二学期；对做项目的不熟悉，导致在项目计划的时候就给自己埋了很多坑；还有一开始对自己的过分自信，给自己添加了很多额外的学习成本，因此也多次有消极的状态，但是我的组员非常的给力，不管是在沟通上，还是在结构构思、代码编写上都有很高的业务水准，通过坚持，对于项目的概念从无到有的建立起来，风雨过后便是彩虹，我们最终的项目虽然有很多没有实现的功能，但是不管在界面或者功能实现上都广受用户们的好评，也得到了老师的首肯——对我们三个人来说最开心的事。在这个项目过程中我们学习到了很多东西，接触了很多之前不曾触及的工具并学会了如何使用，如</a:t>
            </a:r>
            <a:r>
              <a:rPr lang="en-US" sz="1200" b="0">
                <a:ln/>
                <a:solidFill>
                  <a:schemeClr val="accent1"/>
                </a:solidFill>
                <a:effectLst>
                  <a:outerShdw blurRad="38100" dist="25400" dir="5400000" algn="ctr" rotWithShape="0">
                    <a:srgbClr val="6E747A">
                      <a:alpha val="43000"/>
                    </a:srgbClr>
                  </a:outerShdw>
                </a:effectLst>
                <a:latin typeface="宋体" panose="02010600030101010101" pitchFamily="2" charset="-122"/>
              </a:rPr>
              <a:t>project</a:t>
            </a:r>
            <a:r>
              <a:rPr lang="zh-CN" sz="1200" b="0">
                <a:ln/>
                <a:solidFill>
                  <a:schemeClr val="accent1"/>
                </a:solidFill>
                <a:effectLst>
                  <a:outerShdw blurRad="38100" dist="25400" dir="5400000" algn="ctr" rotWithShape="0">
                    <a:srgbClr val="6E747A">
                      <a:alpha val="43000"/>
                    </a:srgbClr>
                  </a:outerShdw>
                </a:effectLst>
                <a:latin typeface="宋体" panose="02010600030101010101" pitchFamily="2" charset="-122"/>
                <a:cs typeface="Calibri" panose="020F0502020204030204" charset="0"/>
              </a:rPr>
              <a:t>、墨刀、小程序开发者工具、</a:t>
            </a:r>
            <a:r>
              <a:rPr lang="en-US" sz="1200" b="0">
                <a:ln/>
                <a:solidFill>
                  <a:schemeClr val="accent1"/>
                </a:solidFill>
                <a:effectLst>
                  <a:outerShdw blurRad="38100" dist="25400" dir="5400000" algn="ctr" rotWithShape="0">
                    <a:srgbClr val="6E747A">
                      <a:alpha val="43000"/>
                    </a:srgbClr>
                  </a:outerShdw>
                </a:effectLst>
                <a:latin typeface="宋体" panose="02010600030101010101" pitchFamily="2" charset="-122"/>
              </a:rPr>
              <a:t>redis</a:t>
            </a:r>
            <a:r>
              <a:rPr lang="zh-CN" sz="1200" b="0">
                <a:ln/>
                <a:solidFill>
                  <a:schemeClr val="accent1"/>
                </a:solidFill>
                <a:effectLst>
                  <a:outerShdw blurRad="38100" dist="25400" dir="5400000" algn="ctr" rotWithShape="0">
                    <a:srgbClr val="6E747A">
                      <a:alpha val="43000"/>
                    </a:srgbClr>
                  </a:outerShdw>
                </a:effectLst>
                <a:latin typeface="宋体" panose="02010600030101010101" pitchFamily="2" charset="-122"/>
                <a:cs typeface="Calibri" panose="020F0502020204030204" charset="0"/>
              </a:rPr>
              <a:t>等；从毫无头绪到基本使用</a:t>
            </a:r>
            <a:r>
              <a:rPr lang="en-US" sz="1200" b="0">
                <a:ln/>
                <a:solidFill>
                  <a:schemeClr val="accent1"/>
                </a:solidFill>
                <a:effectLst>
                  <a:outerShdw blurRad="38100" dist="25400" dir="5400000" algn="ctr" rotWithShape="0">
                    <a:srgbClr val="6E747A">
                      <a:alpha val="43000"/>
                    </a:srgbClr>
                  </a:outerShdw>
                </a:effectLst>
                <a:latin typeface="宋体" panose="02010600030101010101" pitchFamily="2" charset="-122"/>
              </a:rPr>
              <a:t>vue</a:t>
            </a:r>
            <a:r>
              <a:rPr lang="zh-CN" sz="1200" b="0">
                <a:ln/>
                <a:solidFill>
                  <a:schemeClr val="accent1"/>
                </a:solidFill>
                <a:effectLst>
                  <a:outerShdw blurRad="38100" dist="25400" dir="5400000" algn="ctr" rotWithShape="0">
                    <a:srgbClr val="6E747A">
                      <a:alpha val="43000"/>
                    </a:srgbClr>
                  </a:outerShdw>
                </a:effectLst>
                <a:latin typeface="宋体" panose="02010600030101010101" pitchFamily="2" charset="-122"/>
                <a:cs typeface="Calibri" panose="020F0502020204030204" charset="0"/>
              </a:rPr>
              <a:t>和</a:t>
            </a:r>
            <a:r>
              <a:rPr lang="en-US" sz="1200" b="0">
                <a:ln/>
                <a:solidFill>
                  <a:schemeClr val="accent1"/>
                </a:solidFill>
                <a:effectLst>
                  <a:outerShdw blurRad="38100" dist="25400" dir="5400000" algn="ctr" rotWithShape="0">
                    <a:srgbClr val="6E747A">
                      <a:alpha val="43000"/>
                    </a:srgbClr>
                  </a:outerShdw>
                </a:effectLst>
                <a:latin typeface="宋体" panose="02010600030101010101" pitchFamily="2" charset="-122"/>
              </a:rPr>
              <a:t>springboot</a:t>
            </a:r>
            <a:r>
              <a:rPr lang="zh-CN" sz="1200" b="0">
                <a:ln/>
                <a:solidFill>
                  <a:schemeClr val="accent1"/>
                </a:solidFill>
                <a:effectLst>
                  <a:outerShdw blurRad="38100" dist="25400" dir="5400000" algn="ctr" rotWithShape="0">
                    <a:srgbClr val="6E747A">
                      <a:alpha val="43000"/>
                    </a:srgbClr>
                  </a:outerShdw>
                </a:effectLst>
                <a:latin typeface="宋体" panose="02010600030101010101" pitchFamily="2" charset="-122"/>
                <a:cs typeface="Calibri" panose="020F0502020204030204" charset="0"/>
              </a:rPr>
              <a:t>；对好的文档规范，我有了深刻的理解；对项目概念提出到总体设计完毕的历程有了清晰的概念，小到代码编写习惯，大到沟通能力甚至是做人做事的方式都有了很大的进展。最重要是树立了对整个项目进行把控的大局观和软件工程体系观念，这些都实实在在给我的编程生涯铺垫了稳固石阶。</a:t>
            </a:r>
            <a:endParaRPr lang="zh-CN" altLang="en-US" sz="1200" b="0">
              <a:ln/>
              <a:solidFill>
                <a:schemeClr val="accent1"/>
              </a:solidFill>
              <a:effectLst>
                <a:outerShdw blurRad="38100" dist="25400" dir="5400000" algn="ctr" rotWithShape="0">
                  <a:srgbClr val="6E747A">
                    <a:alpha val="43000"/>
                  </a:srgbClr>
                </a:outerShdw>
              </a:effectLst>
              <a:latin typeface="宋体" panose="02010600030101010101" pitchFamily="2" charset="-122"/>
              <a:cs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 y="0"/>
            <a:ext cx="12192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rotWithShape="1">
          <a:blip r:embed="rId1">
            <a:extLst>
              <a:ext uri="{28A0092B-C50C-407E-A947-70E740481C1C}">
                <a14:useLocalDpi xmlns:a14="http://schemas.microsoft.com/office/drawing/2010/main" val="0"/>
              </a:ext>
            </a:extLst>
          </a:blip>
          <a:srcRect t="1" b="9206"/>
          <a:stretch>
            <a:fillRect/>
          </a:stretch>
        </p:blipFill>
        <p:spPr>
          <a:xfrm rot="16200000">
            <a:off x="6925266" y="1499518"/>
            <a:ext cx="6752664" cy="3772929"/>
          </a:xfrm>
          <a:prstGeom prst="rect">
            <a:avLst/>
          </a:prstGeom>
          <a:solidFill>
            <a:srgbClr val="F6F6F6"/>
          </a:solidFill>
        </p:spPr>
      </p:pic>
      <p:sp>
        <p:nvSpPr>
          <p:cNvPr id="5" name="文本框 3"/>
          <p:cNvSpPr txBox="1"/>
          <p:nvPr/>
        </p:nvSpPr>
        <p:spPr>
          <a:xfrm>
            <a:off x="1159426" y="2462615"/>
            <a:ext cx="7719524" cy="1314178"/>
          </a:xfrm>
          <a:prstGeom prst="rect">
            <a:avLst/>
          </a:prstGeom>
          <a:noFill/>
        </p:spPr>
        <p:txBody>
          <a:bodyPr wrap="square" lIns="91412" tIns="45706" rIns="91412" bIns="45706" rtlCol="0">
            <a:spAutoFit/>
          </a:bodyPr>
          <a:lstStyle/>
          <a:p>
            <a:pPr>
              <a:lnSpc>
                <a:spcPct val="150000"/>
              </a:lnSpc>
            </a:pPr>
            <a:r>
              <a:rPr lang="zh-CN" altLang="en-US" sz="6000" dirty="0">
                <a:solidFill>
                  <a:schemeClr val="tx1">
                    <a:lumMod val="75000"/>
                    <a:lumOff val="25000"/>
                  </a:schemeClr>
                </a:solidFill>
                <a:latin typeface="微软雅黑" panose="020B0503020204020204" pitchFamily="34" charset="-122"/>
                <a:ea typeface="微软雅黑" panose="020B0503020204020204" pitchFamily="34" charset="-122"/>
                <a:cs typeface="Candara Light" panose="020E0502030303020204" charset="0"/>
              </a:rPr>
              <a:t>演讲完毕   谢谢观看</a:t>
            </a:r>
            <a:endParaRPr lang="id-ID" altLang="zh-CN" sz="6000" dirty="0">
              <a:solidFill>
                <a:schemeClr val="tx1">
                  <a:lumMod val="75000"/>
                  <a:lumOff val="25000"/>
                </a:schemeClr>
              </a:solidFill>
              <a:latin typeface="微软雅黑" panose="020B0503020204020204" pitchFamily="34" charset="-122"/>
              <a:ea typeface="微软雅黑" panose="020B0503020204020204" pitchFamily="34" charset="-122"/>
              <a:cs typeface="Candara Light" panose="020E0502030303020204" charset="0"/>
            </a:endParaRPr>
          </a:p>
        </p:txBody>
      </p:sp>
      <p:sp>
        <p:nvSpPr>
          <p:cNvPr id="7" name="文本框 5"/>
          <p:cNvSpPr txBox="1"/>
          <p:nvPr/>
        </p:nvSpPr>
        <p:spPr>
          <a:xfrm>
            <a:off x="3127512" y="4888220"/>
            <a:ext cx="3018948" cy="274320"/>
          </a:xfrm>
          <a:prstGeom prst="rect">
            <a:avLst/>
          </a:prstGeom>
          <a:solidFill>
            <a:schemeClr val="accent2"/>
          </a:solidFill>
          <a:ln>
            <a:noFill/>
          </a:ln>
        </p:spPr>
        <p:txBody>
          <a:bodyPr wrap="square" lIns="91412" tIns="45706" rIns="91412" bIns="45706" rtlCol="0">
            <a:spAutoFit/>
          </a:bodyPr>
          <a:lstStyle/>
          <a:p>
            <a:pPr algn="ctr"/>
            <a:r>
              <a:rPr lang="zh-CN" altLang="en-US" sz="1200" dirty="0">
                <a:solidFill>
                  <a:schemeClr val="bg1"/>
                </a:solidFill>
                <a:latin typeface="锐字云字库美黑体1.0" panose="02010604000000000000" charset="-122"/>
                <a:ea typeface="锐字云字库美黑体1.0" panose="02010604000000000000" charset="-122"/>
              </a:rPr>
              <a:t>汇报组：</a:t>
            </a:r>
            <a:r>
              <a:rPr lang="en-US" altLang="zh-CN" sz="1200" dirty="0">
                <a:solidFill>
                  <a:schemeClr val="bg1"/>
                </a:solidFill>
                <a:latin typeface="锐字云字库美黑体1.0" panose="02010604000000000000" charset="-122"/>
                <a:ea typeface="锐字云字库美黑体1.0" panose="02010604000000000000" charset="-122"/>
              </a:rPr>
              <a:t>G005</a:t>
            </a:r>
            <a:r>
              <a:rPr lang="zh-CN" altLang="en-US" sz="1200" dirty="0">
                <a:solidFill>
                  <a:schemeClr val="bg1"/>
                </a:solidFill>
                <a:latin typeface="锐字云字库美黑体1.0" panose="02010604000000000000" charset="-122"/>
                <a:ea typeface="锐字云字库美黑体1.0" panose="02010604000000000000" charset="-122"/>
              </a:rPr>
              <a:t>      时间：</a:t>
            </a:r>
            <a:r>
              <a:rPr lang="en-US" altLang="zh-CN" sz="1200" dirty="0">
                <a:solidFill>
                  <a:schemeClr val="bg1"/>
                </a:solidFill>
                <a:latin typeface="锐字云字库美黑体1.0" panose="02010604000000000000" charset="-122"/>
                <a:ea typeface="锐字云字库美黑体1.0" panose="02010604000000000000" charset="-122"/>
              </a:rPr>
              <a:t>2021</a:t>
            </a:r>
            <a:r>
              <a:rPr lang="zh-CN" altLang="en-US" sz="1200" dirty="0">
                <a:solidFill>
                  <a:schemeClr val="bg1"/>
                </a:solidFill>
                <a:latin typeface="锐字云字库美黑体1.0" panose="02010604000000000000" charset="-122"/>
                <a:ea typeface="锐字云字库美黑体1.0" panose="02010604000000000000" charset="-122"/>
              </a:rPr>
              <a:t>年</a:t>
            </a:r>
            <a:r>
              <a:rPr lang="en-US" altLang="zh-CN" sz="1200" dirty="0">
                <a:solidFill>
                  <a:schemeClr val="bg1"/>
                </a:solidFill>
                <a:latin typeface="锐字云字库美黑体1.0" panose="02010604000000000000" charset="-122"/>
                <a:ea typeface="锐字云字库美黑体1.0" panose="02010604000000000000" charset="-122"/>
              </a:rPr>
              <a:t>11</a:t>
            </a:r>
            <a:r>
              <a:rPr lang="zh-CN" altLang="en-US" sz="1200" dirty="0">
                <a:solidFill>
                  <a:schemeClr val="bg1"/>
                </a:solidFill>
                <a:latin typeface="锐字云字库美黑体1.0" panose="02010604000000000000" charset="-122"/>
                <a:ea typeface="锐字云字库美黑体1.0" panose="02010604000000000000" charset="-122"/>
              </a:rPr>
              <a:t>月</a:t>
            </a:r>
            <a:endParaRPr lang="zh-CN" altLang="zh-CN" sz="1200" dirty="0">
              <a:solidFill>
                <a:schemeClr val="bg1"/>
              </a:solidFill>
              <a:latin typeface="锐字云字库美黑体1.0" panose="02010604000000000000" charset="-122"/>
              <a:ea typeface="锐字云字库美黑体1.0" panose="02010604000000000000"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6" presetClass="entr" presetSubtype="0" fill="hold" grpId="0" nodeType="after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 by="(-#ppt_w*2)" calcmode="lin" valueType="num">
                                      <p:cBhvr rctx="PPT">
                                        <p:cTn id="12" dur="500" autoRev="1" fill="hold">
                                          <p:stCondLst>
                                            <p:cond delay="0"/>
                                          </p:stCondLst>
                                        </p:cTn>
                                        <p:tgtEl>
                                          <p:spTgt spid="5"/>
                                        </p:tgtEl>
                                        <p:attrNameLst>
                                          <p:attrName>ppt_w</p:attrName>
                                        </p:attrNameLst>
                                      </p:cBhvr>
                                    </p:anim>
                                    <p:anim by="(#ppt_w*0.50)" calcmode="lin" valueType="num">
                                      <p:cBhvr>
                                        <p:cTn id="13" dur="500" decel="50000" autoRev="1" fill="hold">
                                          <p:stCondLst>
                                            <p:cond delay="0"/>
                                          </p:stCondLst>
                                        </p:cTn>
                                        <p:tgtEl>
                                          <p:spTgt spid="5"/>
                                        </p:tgtEl>
                                        <p:attrNameLst>
                                          <p:attrName>ppt_x</p:attrName>
                                        </p:attrNameLst>
                                      </p:cBhvr>
                                    </p:anim>
                                    <p:anim from="(-#ppt_h/2)" to="(#ppt_y)" calcmode="lin" valueType="num">
                                      <p:cBhvr>
                                        <p:cTn id="14" dur="1000" fill="hold">
                                          <p:stCondLst>
                                            <p:cond delay="0"/>
                                          </p:stCondLst>
                                        </p:cTn>
                                        <p:tgtEl>
                                          <p:spTgt spid="5"/>
                                        </p:tgtEl>
                                        <p:attrNameLst>
                                          <p:attrName>ppt_y</p:attrName>
                                        </p:attrNameLst>
                                      </p:cBhvr>
                                    </p:anim>
                                    <p:animRot by="21600000">
                                      <p:cBhvr>
                                        <p:cTn id="15" dur="1000" fill="hold">
                                          <p:stCondLst>
                                            <p:cond delay="0"/>
                                          </p:stCondLst>
                                        </p:cTn>
                                        <p:tgtEl>
                                          <p:spTgt spid="5"/>
                                        </p:tgtEl>
                                        <p:attrNameLst>
                                          <p:attrName>r</p:attrName>
                                        </p:attrNameLst>
                                      </p:cBhvr>
                                    </p:animRot>
                                  </p:childTnLst>
                                </p:cTn>
                              </p:par>
                            </p:childTnLst>
                          </p:cTn>
                        </p:par>
                        <p:par>
                          <p:cTn id="16" fill="hold">
                            <p:stCondLst>
                              <p:cond delay="2000"/>
                            </p:stCondLst>
                            <p:childTnLst>
                              <p:par>
                                <p:cTn id="17" presetID="2" presetClass="entr" presetSubtype="8"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界面原型设计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4" name="矩形 13"/>
          <p:cNvSpPr/>
          <p:nvPr/>
        </p:nvSpPr>
        <p:spPr>
          <a:xfrm>
            <a:off x="687705" y="2184400"/>
            <a:ext cx="2969895" cy="101346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进入程序向用户发送获取信息的请求，用于直接登录</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868420" y="911860"/>
            <a:ext cx="2580005" cy="5565775"/>
          </a:xfrm>
          <a:prstGeom prst="rect">
            <a:avLst/>
          </a:prstGeom>
        </p:spPr>
      </p:pic>
      <p:pic>
        <p:nvPicPr>
          <p:cNvPr id="4" name="图片 3"/>
          <p:cNvPicPr>
            <a:picLocks noChangeAspect="1"/>
          </p:cNvPicPr>
          <p:nvPr/>
        </p:nvPicPr>
        <p:blipFill>
          <a:blip r:embed="rId2"/>
          <a:stretch>
            <a:fillRect/>
          </a:stretch>
        </p:blipFill>
        <p:spPr>
          <a:xfrm>
            <a:off x="7060565" y="911860"/>
            <a:ext cx="2579370" cy="5562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10084435" y="1699260"/>
            <a:ext cx="1289685" cy="1223010"/>
          </a:xfrm>
          <a:prstGeom prst="ellipse">
            <a:avLst/>
          </a:prstGeom>
          <a:noFill/>
          <a:ln w="98425">
            <a:solidFill>
              <a:srgbClr val="E57688"/>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p:cNvPicPr>
            <a:picLocks noChangeAspect="1"/>
          </p:cNvPicPr>
          <p:nvPr/>
        </p:nvPicPr>
        <p:blipFill>
          <a:blip r:embed="rId1"/>
          <a:stretch>
            <a:fillRect/>
          </a:stretch>
        </p:blipFill>
        <p:spPr>
          <a:xfrm>
            <a:off x="5741035" y="687070"/>
            <a:ext cx="2649855" cy="5755640"/>
          </a:xfrm>
          <a:prstGeom prst="rect">
            <a:avLst/>
          </a:prstGeom>
        </p:spPr>
      </p:pic>
      <p:grpSp>
        <p:nvGrpSpPr>
          <p:cNvPr id="6" name="组合 5"/>
          <p:cNvGrpSpPr/>
          <p:nvPr/>
        </p:nvGrpSpPr>
        <p:grpSpPr>
          <a:xfrm>
            <a:off x="1189355" y="269240"/>
            <a:ext cx="6793230" cy="529590"/>
            <a:chOff x="1873" y="424"/>
            <a:chExt cx="10698" cy="834"/>
          </a:xfrm>
        </p:grpSpPr>
        <p:sp>
          <p:nvSpPr>
            <p:cNvPr id="13" name="矩形 12"/>
            <p:cNvSpPr/>
            <p:nvPr/>
          </p:nvSpPr>
          <p:spPr>
            <a:xfrm>
              <a:off x="1873" y="424"/>
              <a:ext cx="2266" cy="756"/>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984" y="535"/>
              <a:ext cx="10587" cy="723"/>
            </a:xfrm>
            <a:prstGeom prst="rect">
              <a:avLst/>
            </a:prstGeom>
          </p:spPr>
          <p:txBody>
            <a:bodyPr wrap="square" lIns="91400" tIns="45699" rIns="91400" bIns="45699">
              <a:spAutoFit/>
            </a:bodyPr>
            <a:p>
              <a:pPr lvl="0" defTabSz="914400">
                <a:defRPr/>
              </a:pPr>
              <a:r>
                <a:rPr lang="zh-CN" sz="2400" dirty="0">
                  <a:solidFill>
                    <a:schemeClr val="accent1"/>
                  </a:solidFill>
                  <a:latin typeface="微软雅黑" panose="020B0503020204020204" pitchFamily="34" charset="-122"/>
                  <a:ea typeface="微软雅黑" panose="020B0503020204020204" pitchFamily="34" charset="-122"/>
                  <a:sym typeface="+mn-ea"/>
                </a:rPr>
                <a:t>界面原型设计</a:t>
              </a:r>
              <a:endParaRPr lang="zh-CN" sz="2400" kern="0" dirty="0">
                <a:solidFill>
                  <a:schemeClr val="accent1"/>
                </a:solidFill>
                <a:latin typeface="微软雅黑" panose="020B0503020204020204" pitchFamily="34" charset="-122"/>
                <a:ea typeface="微软雅黑" panose="020B0503020204020204" pitchFamily="34" charset="-122"/>
                <a:sym typeface="+mn-ea"/>
              </a:endParaRPr>
            </a:p>
          </p:txBody>
        </p:sp>
      </p:grpSp>
      <p:sp>
        <p:nvSpPr>
          <p:cNvPr id="14" name="矩形 13"/>
          <p:cNvSpPr/>
          <p:nvPr/>
        </p:nvSpPr>
        <p:spPr>
          <a:xfrm>
            <a:off x="1751330" y="2922270"/>
            <a:ext cx="2442845"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登录界面滑动浏览</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4" name="Straight Connector 37"/>
          <p:cNvCxnSpPr/>
          <p:nvPr/>
        </p:nvCxnSpPr>
        <p:spPr>
          <a:xfrm flipH="1" flipV="1">
            <a:off x="3303270" y="3319780"/>
            <a:ext cx="2811145" cy="36703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cxnSp>
        <p:nvCxnSpPr>
          <p:cNvPr id="5" name="Straight Connector 37"/>
          <p:cNvCxnSpPr/>
          <p:nvPr/>
        </p:nvCxnSpPr>
        <p:spPr>
          <a:xfrm flipH="1" flipV="1">
            <a:off x="4101465" y="1731645"/>
            <a:ext cx="2460625" cy="53086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cxnSp>
        <p:nvCxnSpPr>
          <p:cNvPr id="8" name="Straight Connector 37"/>
          <p:cNvCxnSpPr/>
          <p:nvPr/>
        </p:nvCxnSpPr>
        <p:spPr>
          <a:xfrm flipV="1">
            <a:off x="7810500" y="885825"/>
            <a:ext cx="1510665" cy="140144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567940" y="1482725"/>
            <a:ext cx="2105660"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动物城友会</a:t>
            </a:r>
            <a:endParaRPr lang="zh-CN" altLang="en-US" sz="2000" kern="0" dirty="0">
              <a:solidFill>
                <a:schemeClr val="accent1"/>
              </a:solidFill>
              <a:latin typeface="微软雅黑" panose="020B0503020204020204" pitchFamily="34" charset="-122"/>
              <a:ea typeface="微软雅黑" panose="020B0503020204020204" pitchFamily="34" charset="-122"/>
            </a:endParaRPr>
          </a:p>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界面入口</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sp>
        <p:nvSpPr>
          <p:cNvPr id="11" name="矩形 10"/>
          <p:cNvSpPr/>
          <p:nvPr/>
        </p:nvSpPr>
        <p:spPr>
          <a:xfrm>
            <a:off x="9458325" y="687070"/>
            <a:ext cx="2105660"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动植物科普</a:t>
            </a:r>
            <a:endParaRPr lang="zh-CN" altLang="en-US" sz="2000" kern="0" dirty="0">
              <a:solidFill>
                <a:schemeClr val="accent1"/>
              </a:solidFill>
              <a:latin typeface="微软雅黑" panose="020B0503020204020204" pitchFamily="34" charset="-122"/>
              <a:ea typeface="微软雅黑" panose="020B0503020204020204" pitchFamily="34" charset="-122"/>
            </a:endParaRPr>
          </a:p>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界面入口</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12" name="Straight Connector 37"/>
          <p:cNvCxnSpPr/>
          <p:nvPr/>
        </p:nvCxnSpPr>
        <p:spPr>
          <a:xfrm>
            <a:off x="7599680" y="4041775"/>
            <a:ext cx="2185670" cy="23939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9937750" y="3974465"/>
            <a:ext cx="2105660" cy="705485"/>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点赞、评论、收藏、转发</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16" name="Straight Connector 37"/>
          <p:cNvCxnSpPr/>
          <p:nvPr/>
        </p:nvCxnSpPr>
        <p:spPr>
          <a:xfrm>
            <a:off x="7458710" y="2630170"/>
            <a:ext cx="1454150" cy="54864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9081135" y="3081020"/>
            <a:ext cx="2105660"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可设置置顶帖</a:t>
            </a:r>
            <a:endParaRPr lang="zh-CN" altLang="en-US" sz="2000" kern="0" dirty="0">
              <a:solidFill>
                <a:schemeClr val="accent1"/>
              </a:solidFill>
              <a:latin typeface="微软雅黑" panose="020B0503020204020204" pitchFamily="34" charset="-122"/>
              <a:ea typeface="微软雅黑" panose="020B0503020204020204" pitchFamily="34" charset="-122"/>
            </a:endParaRPr>
          </a:p>
        </p:txBody>
      </p:sp>
      <p:cxnSp>
        <p:nvCxnSpPr>
          <p:cNvPr id="19" name="Straight Connector 37"/>
          <p:cNvCxnSpPr/>
          <p:nvPr/>
        </p:nvCxnSpPr>
        <p:spPr>
          <a:xfrm flipH="1">
            <a:off x="5192395" y="5172710"/>
            <a:ext cx="1755775" cy="404495"/>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3466465" y="5383530"/>
            <a:ext cx="2105660"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可设置精华帖</a:t>
            </a:r>
            <a:endParaRPr lang="en-US" altLang="zh-CN" sz="2000" kern="0" dirty="0">
              <a:solidFill>
                <a:schemeClr val="accent1"/>
              </a:solidFill>
              <a:latin typeface="微软雅黑" panose="020B0503020204020204" pitchFamily="34" charset="-122"/>
              <a:ea typeface="微软雅黑" panose="020B0503020204020204" pitchFamily="34" charset="-122"/>
            </a:endParaRPr>
          </a:p>
        </p:txBody>
      </p:sp>
      <p:cxnSp>
        <p:nvCxnSpPr>
          <p:cNvPr id="21" name="Straight Connector 37"/>
          <p:cNvCxnSpPr>
            <a:endCxn id="22" idx="3"/>
          </p:cNvCxnSpPr>
          <p:nvPr/>
        </p:nvCxnSpPr>
        <p:spPr>
          <a:xfrm flipH="1" flipV="1">
            <a:off x="5192395" y="997585"/>
            <a:ext cx="922020" cy="896620"/>
          </a:xfrm>
          <a:prstGeom prst="line">
            <a:avLst/>
          </a:prstGeom>
          <a:ln>
            <a:tailEnd type="oval" w="lg" len="lg"/>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3086735" y="798830"/>
            <a:ext cx="2105660" cy="397510"/>
          </a:xfrm>
          <a:prstGeom prst="rect">
            <a:avLst/>
          </a:prstGeom>
        </p:spPr>
        <p:txBody>
          <a:bodyPr wrap="square" lIns="91400" tIns="45699" rIns="91400" bIns="45699">
            <a:spAutoFit/>
          </a:bodyPr>
          <a:p>
            <a:pPr lvl="0" algn="l" defTabSz="914400">
              <a:defRPr/>
            </a:pPr>
            <a:r>
              <a:rPr lang="zh-CN" altLang="en-US" sz="2000" kern="0" dirty="0">
                <a:solidFill>
                  <a:schemeClr val="accent1"/>
                </a:solidFill>
                <a:latin typeface="微软雅黑" panose="020B0503020204020204" pitchFamily="34" charset="-122"/>
                <a:ea typeface="微软雅黑" panose="020B0503020204020204" pitchFamily="34" charset="-122"/>
              </a:rPr>
              <a:t>可设置当前热帖</a:t>
            </a:r>
            <a:endParaRPr lang="en-US" altLang="zh-CN" sz="2000" kern="0" dirty="0">
              <a:solidFill>
                <a:schemeClr val="accent1"/>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a:stretch>
            <a:fillRect/>
          </a:stretch>
        </p:blipFill>
        <p:spPr>
          <a:xfrm>
            <a:off x="10405745" y="1894205"/>
            <a:ext cx="781050" cy="800100"/>
          </a:xfrm>
          <a:prstGeom prst="rect">
            <a:avLst/>
          </a:prstGeom>
        </p:spPr>
      </p:pic>
      <p:cxnSp>
        <p:nvCxnSpPr>
          <p:cNvPr id="18" name="Straight Connector 37"/>
          <p:cNvCxnSpPr>
            <a:endCxn id="23" idx="2"/>
          </p:cNvCxnSpPr>
          <p:nvPr/>
        </p:nvCxnSpPr>
        <p:spPr>
          <a:xfrm flipV="1">
            <a:off x="8155305" y="2310765"/>
            <a:ext cx="1929130" cy="259080"/>
          </a:xfrm>
          <a:prstGeom prst="line">
            <a:avLst/>
          </a:prstGeom>
          <a:ln>
            <a:solidFill>
              <a:srgbClr val="E57688"/>
            </a:solidFill>
            <a:tailEnd type="oval" w="lg" len="lg"/>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000" advClick="0">
        <p:cover dir="lu"/>
      </p:transition>
    </mc:Choice>
    <mc:Fallback>
      <p:transition spd="slow" advClick="0">
        <p:cover dir="l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par>
                                <p:cTn id="12" presetID="22" presetClass="entr" presetSubtype="4" fill="hold" nodeType="withEffect">
                                  <p:stCondLst>
                                    <p:cond delay="50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par>
                          <p:cTn id="15" fill="hold">
                            <p:stCondLst>
                              <p:cond delay="1500"/>
                            </p:stCondLst>
                            <p:childTnLst>
                              <p:par>
                                <p:cTn id="16" presetID="22" presetClass="entr" presetSubtype="1"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up)">
                                      <p:cBhvr>
                                        <p:cTn id="18" dur="500"/>
                                        <p:tgtEl>
                                          <p:spTgt spid="9"/>
                                        </p:tgtEl>
                                      </p:cBhvr>
                                    </p:animEffect>
                                  </p:childTnLst>
                                </p:cTn>
                              </p:par>
                              <p:par>
                                <p:cTn id="19" presetID="22" presetClass="entr" presetSubtype="4" fill="hold" nodeType="withEffect">
                                  <p:stCondLst>
                                    <p:cond delay="50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00"/>
                                        <p:tgtEl>
                                          <p:spTgt spid="8"/>
                                        </p:tgtEl>
                                      </p:cBhvr>
                                    </p:animEffect>
                                  </p:childTnLst>
                                </p:cTn>
                              </p:par>
                            </p:childTnLst>
                          </p:cTn>
                        </p:par>
                        <p:par>
                          <p:cTn id="22" fill="hold">
                            <p:stCondLst>
                              <p:cond delay="2000"/>
                            </p:stCondLst>
                            <p:childTnLst>
                              <p:par>
                                <p:cTn id="23" presetID="22" presetClass="entr" presetSubtype="1"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up)">
                                      <p:cBhvr>
                                        <p:cTn id="25" dur="500"/>
                                        <p:tgtEl>
                                          <p:spTgt spid="11"/>
                                        </p:tgtEl>
                                      </p:cBhvr>
                                    </p:animEffect>
                                  </p:childTnLst>
                                </p:cTn>
                              </p:par>
                              <p:par>
                                <p:cTn id="26" presetID="22" presetClass="entr" presetSubtype="4" fill="hold" nodeType="withEffect">
                                  <p:stCondLst>
                                    <p:cond delay="50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childTnLst>
                          </p:cTn>
                        </p:par>
                        <p:par>
                          <p:cTn id="29" fill="hold">
                            <p:stCondLst>
                              <p:cond delay="2500"/>
                            </p:stCondLst>
                            <p:childTnLst>
                              <p:par>
                                <p:cTn id="30" presetID="22" presetClass="entr" presetSubtype="1"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up)">
                                      <p:cBhvr>
                                        <p:cTn id="32" dur="500"/>
                                        <p:tgtEl>
                                          <p:spTgt spid="15"/>
                                        </p:tgtEl>
                                      </p:cBhvr>
                                    </p:animEffect>
                                  </p:childTnLst>
                                </p:cTn>
                              </p:par>
                              <p:par>
                                <p:cTn id="33" presetID="22" presetClass="entr" presetSubtype="4" fill="hold" nodeType="withEffect">
                                  <p:stCondLst>
                                    <p:cond delay="500"/>
                                  </p:stCondLst>
                                  <p:childTnLst>
                                    <p:set>
                                      <p:cBhvr>
                                        <p:cTn id="34" dur="1" fill="hold">
                                          <p:stCondLst>
                                            <p:cond delay="0"/>
                                          </p:stCondLst>
                                        </p:cTn>
                                        <p:tgtEl>
                                          <p:spTgt spid="16"/>
                                        </p:tgtEl>
                                        <p:attrNameLst>
                                          <p:attrName>style.visibility</p:attrName>
                                        </p:attrNameLst>
                                      </p:cBhvr>
                                      <p:to>
                                        <p:strVal val="visible"/>
                                      </p:to>
                                    </p:set>
                                    <p:animEffect transition="in" filter="wipe(down)">
                                      <p:cBhvr>
                                        <p:cTn id="35" dur="500"/>
                                        <p:tgtEl>
                                          <p:spTgt spid="16"/>
                                        </p:tgtEl>
                                      </p:cBhvr>
                                    </p:animEffect>
                                  </p:childTnLst>
                                </p:cTn>
                              </p:par>
                            </p:childTnLst>
                          </p:cTn>
                        </p:par>
                        <p:par>
                          <p:cTn id="36" fill="hold">
                            <p:stCondLst>
                              <p:cond delay="3000"/>
                            </p:stCondLst>
                            <p:childTnLst>
                              <p:par>
                                <p:cTn id="37" presetID="22" presetClass="entr" presetSubtype="1"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up)">
                                      <p:cBhvr>
                                        <p:cTn id="39" dur="500"/>
                                        <p:tgtEl>
                                          <p:spTgt spid="17"/>
                                        </p:tgtEl>
                                      </p:cBhvr>
                                    </p:animEffect>
                                  </p:childTnLst>
                                </p:cTn>
                              </p:par>
                              <p:par>
                                <p:cTn id="40" presetID="22" presetClass="entr" presetSubtype="4" fill="hold" nodeType="withEffect">
                                  <p:stCondLst>
                                    <p:cond delay="500"/>
                                  </p:stCondLst>
                                  <p:childTnLst>
                                    <p:set>
                                      <p:cBhvr>
                                        <p:cTn id="41" dur="1" fill="hold">
                                          <p:stCondLst>
                                            <p:cond delay="0"/>
                                          </p:stCondLst>
                                        </p:cTn>
                                        <p:tgtEl>
                                          <p:spTgt spid="19"/>
                                        </p:tgtEl>
                                        <p:attrNameLst>
                                          <p:attrName>style.visibility</p:attrName>
                                        </p:attrNameLst>
                                      </p:cBhvr>
                                      <p:to>
                                        <p:strVal val="visible"/>
                                      </p:to>
                                    </p:set>
                                    <p:animEffect transition="in" filter="wipe(down)">
                                      <p:cBhvr>
                                        <p:cTn id="42" dur="500"/>
                                        <p:tgtEl>
                                          <p:spTgt spid="19"/>
                                        </p:tgtEl>
                                      </p:cBhvr>
                                    </p:animEffect>
                                  </p:childTnLst>
                                </p:cTn>
                              </p:par>
                            </p:childTnLst>
                          </p:cTn>
                        </p:par>
                        <p:par>
                          <p:cTn id="43" fill="hold">
                            <p:stCondLst>
                              <p:cond delay="3500"/>
                            </p:stCondLst>
                            <p:childTnLst>
                              <p:par>
                                <p:cTn id="44" presetID="22" presetClass="entr" presetSubtype="1" fill="hold" grpId="0" nodeType="after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up)">
                                      <p:cBhvr>
                                        <p:cTn id="46" dur="500"/>
                                        <p:tgtEl>
                                          <p:spTgt spid="20"/>
                                        </p:tgtEl>
                                      </p:cBhvr>
                                    </p:animEffect>
                                  </p:childTnLst>
                                </p:cTn>
                              </p:par>
                              <p:par>
                                <p:cTn id="47" presetID="22" presetClass="entr" presetSubtype="4" fill="hold" nodeType="withEffect">
                                  <p:stCondLst>
                                    <p:cond delay="500"/>
                                  </p:stCondLst>
                                  <p:childTnLst>
                                    <p:set>
                                      <p:cBhvr>
                                        <p:cTn id="48" dur="1" fill="hold">
                                          <p:stCondLst>
                                            <p:cond delay="0"/>
                                          </p:stCondLst>
                                        </p:cTn>
                                        <p:tgtEl>
                                          <p:spTgt spid="21"/>
                                        </p:tgtEl>
                                        <p:attrNameLst>
                                          <p:attrName>style.visibility</p:attrName>
                                        </p:attrNameLst>
                                      </p:cBhvr>
                                      <p:to>
                                        <p:strVal val="visible"/>
                                      </p:to>
                                    </p:set>
                                    <p:animEffect transition="in" filter="wipe(down)">
                                      <p:cBhvr>
                                        <p:cTn id="49" dur="500"/>
                                        <p:tgtEl>
                                          <p:spTgt spid="21"/>
                                        </p:tgtEl>
                                      </p:cBhvr>
                                    </p:animEffect>
                                  </p:childTnLst>
                                </p:cTn>
                              </p:par>
                            </p:childTnLst>
                          </p:cTn>
                        </p:par>
                        <p:par>
                          <p:cTn id="50" fill="hold">
                            <p:stCondLst>
                              <p:cond delay="4000"/>
                            </p:stCondLst>
                            <p:childTnLst>
                              <p:par>
                                <p:cTn id="51" presetID="22" presetClass="entr" presetSubtype="1" fill="hold" grpId="0" nodeType="after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par>
                                <p:cTn id="54" presetID="22" presetClass="entr" presetSubtype="4" fill="hold" nodeType="withEffect">
                                  <p:stCondLst>
                                    <p:cond delay="500"/>
                                  </p:stCondLst>
                                  <p:childTnLst>
                                    <p:set>
                                      <p:cBhvr>
                                        <p:cTn id="55" dur="1" fill="hold">
                                          <p:stCondLst>
                                            <p:cond delay="0"/>
                                          </p:stCondLst>
                                        </p:cTn>
                                        <p:tgtEl>
                                          <p:spTgt spid="18"/>
                                        </p:tgtEl>
                                        <p:attrNameLst>
                                          <p:attrName>style.visibility</p:attrName>
                                        </p:attrNameLst>
                                      </p:cBhvr>
                                      <p:to>
                                        <p:strVal val="visible"/>
                                      </p:to>
                                    </p:set>
                                    <p:animEffect transition="in" filter="wipe(down)">
                                      <p:cBhvr>
                                        <p:cTn id="56" dur="500"/>
                                        <p:tgtEl>
                                          <p:spTgt spid="1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P spid="11" grpId="0"/>
      <p:bldP spid="15" grpId="0"/>
      <p:bldP spid="17" grpId="0"/>
      <p:bldP spid="20" grpId="0"/>
      <p:bldP spid="22" grpId="0"/>
      <p:bldP spid="23" grpId="0" bldLvl="0" animBg="1"/>
      <p:bldP spid="23" grpId="1" animBg="1"/>
    </p:bldLst>
  </p:timing>
</p:sld>
</file>

<file path=ppt/tags/tag1.xml><?xml version="1.0" encoding="utf-8"?>
<p:tagLst xmlns:p="http://schemas.openxmlformats.org/presentationml/2006/main">
  <p:tag name="KSO_WM_UNIT_PLACING_PICTURE_USER_VIEWPORT" val="{&quot;height&quot;:11400,&quot;width&quot;:16815}"/>
</p:tagLst>
</file>

<file path=ppt/tags/tag10.xml><?xml version="1.0" encoding="utf-8"?>
<p:tagLst xmlns:p="http://schemas.openxmlformats.org/presentationml/2006/main">
  <p:tag name="KSO_WM_UNIT_TABLE_BEAUTIFY" val="smartTable{eaa0c987-ccac-4c95-bd9e-6187a9de8864}"/>
  <p:tag name="TABLE_ENDDRAG_ORIGIN_RECT" val="492*476"/>
  <p:tag name="TABLE_ENDDRAG_RECT" val="320*21*492*476"/>
</p:tagLst>
</file>

<file path=ppt/tags/tag11.xml><?xml version="1.0" encoding="utf-8"?>
<p:tagLst xmlns:p="http://schemas.openxmlformats.org/presentationml/2006/main">
  <p:tag name="KSO_WM_UNIT_TABLE_BEAUTIFY" val="smartTable{9a187c9a-ab9c-48ae-9ad7-500e6c7aa231}"/>
</p:tagLst>
</file>

<file path=ppt/tags/tag12.xml><?xml version="1.0" encoding="utf-8"?>
<p:tagLst xmlns:p="http://schemas.openxmlformats.org/presentationml/2006/main">
  <p:tag name="KSO_WM_UNIT_TABLE_BEAUTIFY" val="smartTable{ead46a16-a0d9-483a-9726-bfaf04ab9b43}"/>
</p:tagLst>
</file>

<file path=ppt/tags/tag13.xml><?xml version="1.0" encoding="utf-8"?>
<p:tagLst xmlns:p="http://schemas.openxmlformats.org/presentationml/2006/main">
  <p:tag name="KSO_WM_UNIT_TABLE_BEAUTIFY" val="smartTable{1d77713a-f8b9-44b8-9c74-3566e29d8964}"/>
</p:tagLst>
</file>

<file path=ppt/tags/tag14.xml><?xml version="1.0" encoding="utf-8"?>
<p:tagLst xmlns:p="http://schemas.openxmlformats.org/presentationml/2006/main">
  <p:tag name="ISPRING_PRESENTATION_TITLE" val="炫彩气泡简洁大气商业计划书PPT模板"/>
  <p:tag name="ISPRING_ULTRA_SCORM_COURSE_ID" val="B6BCA88A-A948-49FB-87E9-F1B64DACEF6F"/>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内容列表"/>
  <p:tag name="ISPRINGCLOUDFOLDERID" val="0"/>
  <p:tag name="ISPRINGCLOUDFOLDERPATH" val="系统信息库"/>
  <p:tag name="ISPRING_PLAYERS_CUSTOMIZATION" val="UEsDBBQAAgAIANZMkEu27fNMcQQAAAQRAAAdAAAAdW5pdmVyc2FsL2NvbW1vbl9tZXNzYWdlcy5sbmetWM1u20YQvgfIOywIBGiB1kkKJAgCW8aKXEuEKVIhV5bdoiDW5FpaeMl1+KPEPeVVeukb9NRD36WXom/R2SVlW/kBSduAJGiXmm9mZ+abmdX+4cdMog0vSqHyA+vl3gsL8TxRqchXB9aCHv34xkJlxfKUSZXzAytXFjocPX2yL1m+qtmKw/enTxDaz3hZwrIc6dXtGon0wJqPYzuYzbF/FnvBJIjH7sQa2Sq7Yvk18tRKfffT6zcfX756/f3+81auD0w0w563C4QM0qsXPYB8GgZeDGjEi31ySq2R/hwmFyyo5/rEGrVfhknPQ3JijfRnp9wiDIlP48hzHRK7UewH1PjCI5Q41uhM1WjNNhxVCm0E/4CqNYc4VqLgqJQiNQ8SBRt5zbuUOcEMu34ckoiGrk3dwLdGkSqK6x8MLKurtSpAXYlSUbJzyVOjEzLGPL8qeAmqWQUZheBVrQX8UmVM5HudqkO8dP1JTIPAi2LiO9sda0TyFDkF02oGooQ4IiEAFKzkxT1kY5NlRhxhKYchTN3J1IM31SZMxWot4V0NtWNOIAZznndJQY6QELIripZB6GingSrE0BUryw+qSHfy426guoBd3w4gBW16B5xqjC0wxFhA3SgKnlRdYDMSRXhC4nFwCokMvAuGSATHQLfjIRJnJAKKkKhLxscn7gTrhNcU2+b/ll8J0+ksrxFLEpDT7tsIVZewo10KLDBMK/eGqYnIuwWEzcXeN2jcoIJ3zWolNhzsKFJedCqCymITR2fRu4X7c3yEXY84MaSVEyxjakqe1pixa5SrCrF0w/KEo3OesBpy/RqepSI1z3Scjf73tfgNsaqtKs/aguQ75PTZUHt2athXzKpLsKmqeHZVdanWDmvNv48VOqe/aUKfo99Pf2QTH4du8DiRKUVWy6bqPjg+N5YNjVGnEQ/0VP9oPbYlUVNbxy4UrLFQ/SUIdFPdP6AByv5Srn8EiuZNiYYa7uYXA3T6QQvgK3RfjBNw1Y4JJ+DCAfJLMo5cCrPRkp+XouocOwwbmwB9PbQJzHmSV/yWjOf8QsGEIznbNNMHdCET6c6A3hludloFdakHJvsAuGqSByClyMD+tAfmYka2HmgK/M5JlqqWqSGvFJemyINv64x/OTZdFCozu5KV2+RtmszhQ6xoDhc2SucD2v8N/3rH5w797h+liODQnsY29m2iB33NVdlTCCigXeHRKPbwWIsDFzJWJWtopheqztOeQM2s7pAjDGDtmSPOimT9z6c/emJ8Zkmzi9rdt4NAgNi6CpIbsF98VfHy1y4Qise7cmbRR6q922zl/v37r/9+/7NT0IUkfJQrBGs6S6Yy2Nrr1gs53sYMU4rt6QxoEJmsV3UBk9sQhBkOj6GUmSHcGs1YcQl1kColB6EYT+v8q4Zpv71d1pUUOR8i+7BOog9M3XmMHcdctYF7UiSXTctM4UKRtHduCXfuvmD2FPtQZj/D46moBgKazrQtQsDzZn3L8s2XjepmVZr/K/af3/n74n9QSwMEFAACAAgA1kyQS03wALexAwAAOQ8AACcAAAB1bml2ZXJzYWwvZmxhc2hfcHVibGlzaGluZ19zZXR0aW5ncy54bWzlV19vGjkQf+dTWHvqY9kkTZo0WoiqBFRUAlzY3rVPkVkPrBuvvV3bUPp0n+Y+2H2SG6+BwEHbpT2qShWKwOOZ3/yfiaOrj5kgUyg0V7IRHNePAgIyUYzLSSN4E7efXgREGyoZFUpCI5AqIFfNWpTbkeA6HYIxyKoJwkh9mZtGkBqTX4bhbDarc50X7lYJaxBf1xOVhXkBGqSBIswFneOXmeeggwVCBQD8y5RciDVrNUIij3SrmBVAOEPLJXdOUdEWVKdB6NlGNHmYFMpKdq2EKkgxGTWC39on7rPk8VA3PAPpYqKbSHRkc0kZ484KKob8E5AU+CRFc89PAzLjzKSN4OTUoSB3uI1SYnvXqUO5VhgDaRbwGRjKqKH+6PUZ+Gj0kuBJbC5pxpMYb4jzvxHcxPfDbuemdd/rx63h/av4tutt2EMobr2N9xCKO3G3VYn/1btB667b6b2+j/v9btwZPEphiDY8jMLNEEQYKmWLBFYRiExqs5GkXGDR/ScuGgyWraDFBGLV5piVMRUaAvI+h8nvlgpu5ljdR1jdDwD5S51DYu5cHhqBKSwEj3AeEA3D5KxyfPZilePziw3XQ6/90a2dVkbUGJqkWA1IK02LwnXSkm2s5IZr7kxGSrCVQ5CNgPVoBms1Pnzgso2cxwEZYxIEuvqy4FQEhBt0PVkJazvShpuyl9rrnASxsOmB3A63QpGktNAbEV9F3VVy0vxTWcHIXFki+AMQowjmzmb4KwWyXvJkXKispGJTGqIFR41TDjNgVz6QHvBzit6hisyiJE6AXIDxGj5Y/omMYKwKxAU6xXmBdK49fn0v4Jxq/QhKlzY+8YXf6d203j5xDlI2pTLZExwTDlluDoJP50Qqs5TDcCTUaiiTwjgr76r4Vv/2NGieWeHT/H8nYw36gCk5jJZ9EvNVCyqrTem0bETXXCU0tiDHlHhMvEhwXHBpoSpgQiVRUswJTXAka9fWU66sRopvYA+tv91CL0+4LE8THG2osWBQVII8Oj55dnr2/PzixWU9/Oevv59+UWixrAaCOnV+W11/dr19ReoLS25Ltq2KzNUc29K6exMvFsz2CI5Ctxp2b4pyof2Mi6L/JsY4tarkc3DX+qMKXw8DVqnkWsNKcP0qXP3XVbju/BIcrC3ASibg0Jz4IYBjU/CMY7kcrAV+SEF+178uvpoPU5A/b8i+p4d/lYj50+r9sPFgiMKdby13k3HJM4yj2zerB1rz7PQInyA7r2o1RNt87jZr/wJQSwMEFAACAAgA1kyQSzgBcUK0AgAAVAoAACEAAAB1bml2ZXJzYWwvZmxhc2hfc2tpbl9zZXR0aW5ncy54bWyVVm1v2jAQ/r5fgdh30nUvbJKL1FImVWJrtVZ8d5IjsXDsyHbo+PfzK3EggQyrEn7ueXzn891RJHeELT5MJijjlItXUIqwQhokYBOS303TRinOZhlnCpiaMS4qTKeLjz/tByWWeU3F9yDGarY4g9bN3H7GSLyPr3OzhgQZr2rMDmte8FmKs10heMPyq6GVhxoEJWynmTc/5svVoANKpHpSUHViWn03a5ykFiAlmJC+rcy6qqI4BRo83djPSE3r6vLtT2R7IomysvtPZg3JalzASZJvzRrmM316VzA367JAwV+lqZ9vzRqkUnwA0T388YtZgwpeN/X/1EgteGES2tVcfsSjhnKc6/YzUd2YdVVgLmQcXX0Fnx5718eI5L/GfY9MuwpOX0xeTwaCefSUwkKJBlASds4mS/7+3CjdH8EeIy3nRcf8ghsZs1qs5f2Bd8LyiOSBlrHhtKlg6cKNiF285S+XD3ZSLLaYSs89YlGAAvYejCJswZb5W2f1jBmBLfOVkhyeGT2c0U8tThNe+AH7t7ycfG0FhvU25CvsgtV4Wpu+lZFrDwROxXNYSBPOG6nAvBpKLOZCSs5iQgzvSYEV4eyX4aUHexmJkhODL7T+skKKKAp91WZj1DM6fi+77xajt3ar0f0mtJdz+4nSI/xuipXCWVnp3yQ5nXid7hGdmGnSrzBDUtNBPLEtjzTW95CowmIH4o1zOtYN4wrk2OO5a60hOkqiHKCkP8vIH9KXftZUKYiVfjUCoWy6mOOVpCip/lMbAu+QdwUDRqdUpT6OYXKsygjwJQBYZOWxANzOmaqGKkJhD6H1I8DeeOhqSOoiHaq3e7WGrYorziOjStJPirZUYl7X0CPY6Lj6Fc4youwVTqW9WqfzwxCOju7M5TDOTPXFJAf4auocre3nSdSg+W/yH1BLAwQUAAIACADWTJBLOD/HHIQDAABKDgAAJgAAAHVuaXZlcnNhbC9odG1sX3B1Ymxpc2hpbmdfc2V0dGluZ3MueG1s3Vdfb9MwEH/vp7CCeKTZxmBjSjuhLdUqylrW8O9pcuNrY+bYIbZbyhOfhg/GJ+Ect91Kx0gRQwhVU5fz3e/ufnfnS6PjT7kgUyg1V7IV7DZ3AgIyVYzLSSt4nXQeHQZEGyoZFUpCK5AqIMftRlTYkeA6G4IxqKoJwkh9VJhWkBlTHIXhbDZrcl2U7lQJaxBfN1OVh0UJGqSBMiwEneOXmReggwVCDQD8y5VcmLUbDUIij/RSMSuAcIaRS+6SouLM5CIIvdaIpleTUlnJTpRQJSkno1bwoLPnPksdj3TKc5COEt1GoRObI8oYd0FQMeSfgWTAJxlGe7AfkBlnJmsFe/sOBbXDTZQK22dOHcqJQgqkWcDnYCijhvpH78/AJ6OXAi9ic0lzniZ4Qlz6reA0uRz2uqfx5Xk/iYeXZ8nLno9hC6MkfpdsYZR0k15cS//s/SC+6HXPX1wm/X4v6Q6urZCitQyjcJ2CCKlStkxhxUBkMpuPJOUCe+4HXjQY7FpBywkkqsOxKmMqNATkQwGTV5YKbubY3DvY3FcAxXNdQGouXB1agSktBNdwHhADw+Ksavzk2arGB4drqYfe+3Vat0YZUWNommE3oKwKLQpvipZqYyXXUnPPZKQEWyU0RpYF5vK85FQEhBvMLV2dGseA6XCB/Dvb3eZYmo3k0oyWeo3DFY+uN9P2W2UFI3NlieBXQIwiWA2b438ZkJtNTMalyiupoNoQLTgDMuUwA3bsqfGAP3P0Hl3kFi1xpAsBxnv4aPlnMoKxKhEX6BQvAJRz7fGbWwEXVOtrULqM8aFv5e75afzuoUuQsimV6ZbgWELIC3Mv+HROpDJLO6QjpVZDVRTGWXVWJ7fm75dB89wKX+Y/XYwb0PdYkvvxsk1hfhlBbbcZnVaD6IargsYR5FgSj4kHKY47lxbqAqZUEiXFnNAUL1ntxnrKldUo8QPsofXvR+jtCZfV0wT3MXosGZS1IHd29x7vP3l6cPjsqBl++/L10Z1Gi/UzENS58/vn5KcL6xdWd6ytDduOKnPXc2zD6+27dbEyNq/gKHQX9u13f7Wi/s7V33+dYOZxnQoNLuI3dfTOkYJaTRQPa8H162j1X9TRuvBrbXBjpdUKAa/BiR9rvAgFzzk2wL019V9psbtfL3wD/qEW+3dJuHPO/lsO/NPqPXztxTsKb/3N0kD5+u+/duM7UEsDBBQAAgAIANZMkEvQmuqLlwEAAB4GAAAfAAAAdW5pdmVyc2FsL2h0bWxfc2tpbl9zZXR0aW5ncy5qc42UTU8CMRCG7/yKTb0agviBejOCiQkHE7kZD2UZlg3dtmnLChL+uzsFYdudFTuX7Ztn3+lMM912kmqxlCWPydZ/+/1buPcaoObMCi5DXbToBerMinwGk7wAkUtgEVL+/nqUdyeCMmbSm04372hra35MEbQmNENoltBKQvsitDVqcy5sXfwOCjsUtS+o1uXpyjklu6mSDqTrSmUK7hl28eJXvb4IViWYM+icpxCYDvxqI0+OtwOMOpeqQnO5GatMdac8XWZGreSsLf9io8FU973cA72HwfMosBO5da8Oijjx6B6jndQGrIVD3rsRBgkLPgVR8+359QcaGDcLiugyt7n7pZ+uMOq05hk0u9THCDFZeTW4AUaTc7B2e+K6jxEQgm/ANKyGNxgBqPRK/+MCtVEZdqSBNnt+RIXis1xmh9Q9DJLDw6JtW/dOhfrjD1kwQioaoQUxkUXbu0FNfTy5jpxcG6UdU78KSpSUqChRU2J5FIPzuPglwf1HwrhzPF0U1QNRvY1VJ7hZgpkoJaoCPs8dNc7V2f0AUEsDBBQAAgAIANZMkEs9PC/RwQAAAOUBAAAaAAAAdW5pdmVyc2FsL2kxOG5fcHJlc2V0cy54bWydkbEKwjAQhvc+RbjdxG6lJHUT3Bx0lpqmGmkvJZdaH9+UinSRgEMg//F9PyQnd6++Y0/jyTpUkPMtMIPaNRZvCs6n/aYARqHGpu4cGgXogO2qTNq8wKM3ZAKxWIGk4B7CUAoxTRO3NPjYQK4bQywmrl0v4ukditkUw6LC4pb2L/szgyrLGJPX0XbhgFW8x7QgjLxWMDsXjdxi60D8AhqTAEyqwVACaH0CeAwJwI8rQIrvm+ekRwrxo2KQYrWeKnsDUEsDBBQAAgAIANZMkEvZnKM3dAAAAHQAAAAcAAAAdW5pdmVyc2FsL2xvY2FsX3NldHRpbmdzLnhtbLOxr8jNUShLLSrOzM+zVTLUM1BSSM1Lzk/JzEu3VQoNcdO1UFIoLknMS0nMyc9LtVXKy1dSsLfjssnJT07MCU4tKQEqLFYoyEmsTC0KSc0FMkpS/RJzgSpfzJj4or/9acfsZy39zyatfTZl39OZK5T07bgAUEsDBBQAAgAIAESUV0cjtE77+wIAALAIAAAUAAAAdW5pdmVyc2FsL3BsYXllci54bWytVd9P2zAQfi7S/ofI79gtHQOqBMSQ0B7GhNSx7a0yiZt4TeLMdgjlr9/Zzu+lbEh7aJWc7/vufPfdxb96zlLviUnFRR6gBZ4jj+WhiHgeB+jh6+3xObq6fHfkFyndM+nxKEBlzg2ApsiLmAolLzSA76lOAtQzYGBGXiG5kFzvgfsUuNtIJ0v07mgGLrkKUKJ1sSKkqirMFSDyWIm0NCQKhyIjhWSK5ZpJ4tJAXoNd6b+j4ZeJnOh9wVQPWei3B65JWo5nxQck1RILGZOT+XxBftx9XocJy+gxz5WmeciQB5Wc2VI+0nB3J6IyZcrYZr5Lcs20NklY28zXK744zz0lwwA5h03GlKIxUzjNY0QclkyA/W1KVVLzqAGt4VU7XvNav4153zRutnOkcy7Kx5SrBI76kM46CfTJMKqf2etaBT00Cro1TMiT7FfJJYvs67dWjPMFcgFbxdk8sapCOICnWxpqIfc3AAMV1R3EbdOwaxq2oJYDt9HXHQVqbrtlVJeSNaWa+U88YuILlZIaWVxqWTKfjIw1lgzBPnFXrpvUNcRPdJae/kNvjN+oNT/Va52xgP/RmE9A1NaE5xF7vuXgo1kGNdUMim1sWBcpNjG7nFT5mPV0PTC5HOumwEU8TWXMYAwjqinp7OQQlEmqwCUs5QjbOzgITnicpPDTkwzj04M0GZW7SYbewUFwKsLdBLQ1t2Uk4zqOxNQqyCcT68QPS6VFxl+sPAd7Rq+sDl8buebouuDtwdn8j1EcxGgGc4smVpd56u2r5vDezKlWnc+mcJaBWmEemC4L59XMQlmMfCK2pWWqb/o5NfuwBx3lPDUd01zfQe+iWvMX5lU8Ml+6xdLUJGFGMwH6cL7sMUA/YbsMwlvToYhbkTd1wJjYN/dvK9ps+bp1ruuHOuxDDZ84qxzGzdRHUEcsRZlHox7iovuIqBR22rVk1EvZFm60OAGRiiJA7+GhvvPF6UV35bPFRYO1ed27wC6XN6z0OuFOQaTWdXsRv94N8PgbUEsDBBQAAgAIANZMkEtfiFvqaggAAJEgAAApAAAAdW5pdmVyc2FsL3NraW5fY3VzdG9taXphdGlvbl9zZXR0aW5ncy54bWy1Wktv48gRvudXNBQskACB9aBeDjQK+GjZxMiUVqTtmQSBQIltiTDJVsiWZrzQIYcFNrdFghwS5JRLkEuOOQVI/kuAnWz+RaqbpEXKkkzaE3FsDKvrq6quVz/kXnTvBuo6YtR3v7KZSwOTMOYGi6j/A4R6c+rRcBySiLCouqPcuoFDP+jBHeU0oEbMDhw7dFQ+GvVraCA+qNuRu1oX3ppKs4E6TdzAXaThlgpj55J2LqkwpjXqaq+6JyKWG5I5Cdhhqb1qbvQpQA8iEjI9cMjHvpTnzg7lZ3AR2o4LfFG/3eTPNtW61Zr8Qc16q9PC24YsSVIbqS2trtW2nc55R64jXGu2atJW6TakhoTqrVb9vL2tdxotCd4G522Q0sTnbdTsNJsNbdvADUAjWVa0hrrtSOf1ugzacPdc3Q4GSqdWQ/V6XWpq21ZbGig1BNwSyJClLnegpEmK1N7KilzvSmigDpRBc4s13FZbqNvA7Vpt21QUqVbbOXc3u6y7dtTC00nd+YzAgyE4OMpzq3oguXrzdRgCs0X8lWczggLbJ28q3//ht99/+813v/nTp6+//fS7v336/T+/++NfK0mKinROAalleWpMBDIX1z8orVcVYymjsC1bHFk6cp03ldmaMRqczWnAwOCzgIa+7VX6P4zzJ5ldESTdkLAM7s6ek526jvgUhSW6IKfhOQWaU39lBw9DuqBnM3t+vwjpOnAKmbl8WJHQc4N74K6dd1R8UpHnRkxnxM/Zh7v8KQ5bQc+KCDevjflTCOnZM+KlGmviUwK3U/m8R/agGzdymYDKdf6cgq7sBdkLQIM/pzEBaMmDOvx5HsTIRwbsEm8Bp3V49gMJ80rilnkSRVfrVdl8WoV0wZ2dxz0f6EecR6EDBQtuYY0/hUB8glxhoSglbhPz1/YYk9f9XtLzQQsEN9tcEpIQOVam6uhqLBvvp8PRxWiq6BeVvhpXJeJl+aNGu/ux3mr/uFdNcAUlmVfycJiXhYSwVq2YLMOajIZTEIiHUwO/syp9/rs0dHRtDXUDV/rJf0oLGE/wTaXPfxeBXk8m2LCm5lDX8FQ3p8bIEn4ZYgtrlf57ukZLe0MQo2jjkg+ILQmC9uyGBEWe64gB3rLdYE0K6NNGV7JuTCfYtCa6aukjo9I3aRg+/ERIttdsCcmztCPkuJE984gj1EKKiHHeXkC72KMh+MeWLnBS33aDsyLaJ/KtblxMrdFoaE6xoaWUSh8HDtJCm2sqL2gim3gCMkIb1vKXwaci+4QEJHteaSGX+sXlEH4sbsilu1h68MNeYM0YQ0jGJCgAhMTBE8g607wdTTTuQ1CIbLSyo+gDDZ1c0mRDV0C2bqgjSE3Vysi3uJhUNgTeDeaQOmTOCsi7wqYpX+CpMnoHOQ61OSoJGr2FknxbEvQem1BD2CwAM+Qb/ULmFcHLMC2QtAbnNs937wHZ8znguDc3Ll1HQOEehjIR1RidldZk4i+vIZC6PDxS7bFgcLZ4W7gbAqaEDixzBXRBG1KxxrPry2v959OBrA+xNoV000a3U0t0Sa7Utx9QQBmynY0dzAmakbm9hkp4gDHHdcQYj7ww4Vdr9ytks6T/fJG0LkPD7754gUm5hnfAMtgxgzLYpqzYc9q525IZvNAQnutHrSjigBebYKrYkCf66POEKHL9tRd36c8RqEfjygbrWTte76/iYfs/GGPGLVjRoaMpLi0FwrAS8yUHFk+vFFA3BqBuHPdzaPj8lFpKgDFKZBgUvULMDXguZ8gNeLSciFusmLoFm61bMuOnjwJgUatx1A7Hm58RPQKH9MdSnZE7Cvslj9ibeCMDa5cIf5EoZ7ZKuaXF0q0hGG6AzEWcVCDVc31+hiom9voKp66IV4PcfG7p2nNEdXvuvVgRwM9rnzzdh92F1BdUz47SvI4XpZ+90pB4ipNY77jcBuKxQAvHKlOfr4qYieWJejlVZUPF/ETB69krjoPq4D4ZWuZ0KCtcApSJb7P5ElbhO37OKy4rPhFoeCCDvGTyJrHD+fLfv/5LcTF79sRUlFB/WlYOFD/vmvhR3i8Mykj0ywJyLFnJQ8VLQWByoEqh//nXP/77578XweqQn5/lxGLHq5JPfX7DVUg1VEASRdmyZPXyCorEFDVB1yFsBUsKuZInb6Hvia1+pX9lh/fQNy1KvbKChON5arLSNuxOuGvmuQEpCX/1QsQnb+njqaxp4ugPJeq58/t49XXg/JLc8iGPLsrIUy9lA5rznkjiuKy8TLG2pU0LOkL8vusHm4NL3SNhd5/i2dDCWe56JmAh9cb8YuvpTS4w8Hs4SOM+C/mJPn3LckRL+iGJXcKVpexzjsGEMd8qZnh3tH3uCS8dJ8OaEPb5bqgHi4IaTybDnqfvo1RVEde+/TvbixLEI+2J4XDGSoYylu+I+/wG+cie8GeI+/wmX1BGcKh7AtofySLTqzjFDrP0IoEDHhKIFpXwpG95Hm7BkF/JRhmTEkKe06cO6Yt10XJ9ktQyp2UNrh6xuBc8bl2uOGb2IKYd8a8ccgO73K2eTt4ec5lHjme2mAfUXzb64v1Q+ic8h/I//upg3xkxFbGHFXlTgUOIPV/yNh9VUCLjTYW7M/5+5hhulTYz3ssySGHNaagvmrno5aVUBryFl1NF41I/DepVn/ipVz0VoV4i9ngAg7U/IyGGHHBJmpx5WpZ7md6C3YjNaB52ZDCLZ0sQHcDpKMVkCLm0Ehuqx6SK37IMsK1krkc2JG1UGULGN6en34ugOE7ntsyG5I5lszuhlC6CpNPtUjHLnR84ChOnsYO4eKRk0TF7FonpH+hW6dKTUXZgNUrbNM/3LGtMyGXuAWXAeywAvWp2lYUu9eRb1n0aQEHe0b86+B9QSwMEFAACAAgA10yQS+9ftoEPFgAASHUAABcAAAB1bml2ZXJzYWwvdW5pdmVyc2FsLnBuZ+3da1hSWb8AcMtuY95mpryUik3TZbqZ42ipKdplmrLUMk0zJcUkw2sGKAiUltpU+nbzUipdpsy8kJriDdE0qZykJhUShYzUhAAVN6Cw4dCpec/M1Puc53w437bPI4rutX9rr73W2v/1/8A64+u93chgkYGenp7Rjl+27tXTm9Wup6ffOW+O7i/3W/1v6H7MSNy7fbNeRZfVqO7NLJTnbk89vcrs+eqw2br3X8X/EpSop2fc9uF7BjPuboSe3vGBHVs99yWFigd8zq7BDXQMyq6mzGjWo6XOT1iKWnFztdFW332b32wO95hn4BmybcGZuq++yzu9c8GpX+bN+vrS7p9s897fHDcBlYXKTr8fSqf3+4OoBlWzsdVPxYThyX0Ih5ey+lLVJo4RiS7rcm3cwEtCKvrQ1AGQNHRlvxpraHHoxIw5/3ip6PIQBfc03Es2Irsd0Y6PwLVTQvf1rd73Iz4/1iIw/HrffhXGvJ2HF6213zV6+AvH1EXp97QI2Wk4PlFxB/582ennmMsRnx11yLbNo+b+XGDTTlxSh7WEhIU7tOjpG67/y4tHw8mjYSYkrYo/P9w740vVyVzvu/a9J37h5Phqwd+KfiyfM8NzF3j+LqP5/mFiWCK5kWH59/JyS9P2Wfae575w4h9tM2fAZvM2H1ryeZN57jL9tv3zpjy5Uj/VYmzP63K9AL3PTvi/QQaHZkMQBEEQBEEQBEEQBEEQBEEQBEEQBEEQBEEQBEEQBEEQBEEQBEEQBEEQBEEQBEEQBEEQBEEQBEEQBEEQBEEQBEEQBEEQBEEQBEEQBEEQBEEQBEEQBEEQBEEQBEEQBEEQBEEQBEEQBEEQBEEQBEEQBEEQBEEQBEEQBEEQBEEQBEEQBEEQBEEQBEEQBP3/QWOv48gqblcc8wsf/X7I9tEJ2+XzDG5+4XPfL8/wNFSuHPvhNpcZ1RP2j3KHeLpymV+F/+dywrrTpz4DdXXcZYr8vCI3DeeFt2w/SZsZOOOzKnroGmOW/Req/vSE7ZyUBUmrTyw88X+Aog3C4xigXDI1QuG7gZMvG5kwcori8dJsJf2NRbd9KXI/837WUP3TScf+OAUmugsDUxLKTP92iS2jhoZkCX04YM+z6yS4oj+xtMGTqAacxGIqaFFQda3MODyueWpY4oWYvqhX+90JsX4gsyprtIRhGyoAsRXIRCFSClIk1wqRIs6Pf206h7FpEZX/docrUJ1AjHYTYQqD3zti3vx+MZuBS+nIpRqHs9xVZRbY3yx6NwdZv6zB9feJECIQew8puwUDj+xn5Fox7VIG5zeyQwlicoWqFAEeVTyLI8kkChxDNbBNin7CH3EB497ZMdQTKqamGA6Ozs0Cx0glomfWrAZWH6jIZaiH9NnBBEaXpXMH/0XjWp9N4+2xfGby3WIkJagBWONLu6VNTnhHFIutkX/uVRCpj/nm8Vp4mtiVP+WtQHU1dDlSvq6V1rKJhPeXzgTMrQwuO68wuvOhCcYO6ur7K9LvwpstsOnnIYZBx/ph7ilKOLs0L4AcOn6bRH67FFav4i+TsjDG5Ot7mM2bA61lLJK8GqdlZKFPl2MR3YdhKg4zEhlJDwkp5tVWsCW5x/ZcKDldM62lq6Kf/tIYk6G2VsV6EcsA+8tDfq9cgfzbXqyZGFdjbcGoJbYe+funJmdHX+94uYKSMhGJ9EWb0VXvmrkdJVpNQ3b2VJVfaRqnBN7SreCnEd8NsVMOmoCcjDjEjBtvtoPSi7YBqPTdsy+4LD1isaQvaBOzqZzHnky7aNbQN15SfWtVag+ZdqJ7XakySOEP4rb9jqXUXO+t2G/TZ5m2MC8ddY6obIMVnTsqjhk5Fw26CpFHUN9LGtcC9htYxQbhIxurjz8Juh6bMfdds82/u4fKsFu0K0TGavKKI0hlh0ZV9cOiHuKAq7GXnXl7lnqSWX4/hxcWTKUB2JCH3Bgwr5hX4VYTHdVy7/qPpJ28bhUmnTPV7EkrXmIszTDYDvAFvkE37hbS/cOqt1F/PdhGi7NZtfU8S34UNbPLucChCpDeZVAL5LFeZyPpXNzjEZZz15qQY2Z3uQnNLOqWpqRgxbef+m1/xkl8TImXsh6wot3ApbASFktU0sBp/FE60j93fngq5xF5PHBmshiTM6fSRR+lnt4rYJR+t8t1fpRYHA8CJovuSBrN2jsSjli035l5QFUtdy+u4M/3Tvy5L6ZvGreGvlbnZ1YmEqtFAz/TkODIDmleQ7/9pz0zTgav9/WhNA6xjRbDjSUDqBF8fwqf7OOGqcKtyTm4TjdDpXLIT8f6V3R2o7fUiAJWlnY+ui9zz6t7YOuE2mpKiBhn5/A2lCYS2waOuWIdGKSxNNgajZLt/nx0wDuXokBfFIiTPu6pEU+eEzu17W2xjb6irFCUIFumdmO5Kfpb93yYrZ20z7EVPqm8FWBOZ27BkgCfKwWEwspfw4ADEV6h8cROscxJxt8nispum+ecYlQ5LRtk2Ljofhm0Ly+uM9YOPZcvCgdQYuBxH6Cgp3Pcl2ZorL3iOomUJXK6lBineLqa+l6jZMIltT9fL1J4TR1wwLjewXN6BfcnH+0lMDuHFIrr/ZW49x/35thIOWmOSBl/Q85xkws4RVSklpir0YTiR2+n3eTQZ1XGEUXBjRTwPQrHIE9covRvOz14sgIO03q84N2pCGZwuT5gXEhoHCL3PB+nIvQNAXwx2GOCbePaN3mDySppCUPmu9KNkxFKeidGx8E1g3FKkiIE+5hPfsd0B+ReqYH1R6jOTiTYwtBVmTXkw1UanEWgd8I1OkvRXN+bUPFLj+TaoF/A6vQecG9r1bZOs8fpdvfgKdfw8LZ3/kvQSieBh1MTDP/zgbpgGc4QsY/8JKaeais/H5eCVHyYs/QpcqAmoXMEz5LnKJxxwcI5LDpjLQ2pxsSJ7C14d3ji+KkpmyOuvVmOHztpbtTrbq3BVA6TMpJ0rYiZ2J/uNe2aoykFEpniMs9o4dy78rats6lhx0uqjToulFUEs0v5KlLPECAXT/vhAhub1qGl0kIc75URoik5qbAh9EMbqHwXfGqDxhrbgFZk0vIX3eOFhFUHCfciQtzVAwRyBi+Dp9EyLNmVFcXf90rNWnTTw7yedaUOjD6KCWIf41EVlj5IZL/xDwm4Ec1nvOYQdsYM1NaQtxP2gA0DXrGdzStxd/PrqYsBzEQ5jYfXeoWB2hKH9qNjdzuP7uIoHirpXN08sB90E1AHBPHkp7YB/O1CwsBV7qbmWGlSnfpHWF4jot/u40AtYHnQ07t7mcF+K+oMfbIsKSf8sqNKLc/BBM8Kf/PLJnJVefhhD9dXKI5HDmmNG9KLz6qr6WZuVFcPfrUDGKFfShMqe8YtKBH7pDRNk80tqWtJVGflEZriX+xvXdGmaPhvD2AFwrQK/WBGuv09DQFhes3gsMCf5GVaylDQGKBYZTqcyjGLoNNGW90nJ3h8xuREsPOW988Fo2KW4llXZTMD6abAhG00fu+69F7RTme1PwJRHL5H6h46DZQ0F3crLsrRq04VCg0rpzl91PG6qkk5TQRkZXRKpYkP/93568j6QN8eNAxxHmbuXfj2j5vPm7+NF46L+598JybW5rywyc3KGJSvOVuPqharOHhNrVVuyaXLQnvN2KxbvCeegAW5H7Mqy4jb1XzpqjEx51Gv7uqCTRfDzg1aA2cR6jcSzgM8nqLrNN5xNAw/aG7wayP+nbmq550mdGIiZVLVfN9KJN00iVTIFdrdncT4QkVr90j8YvsO/YfdmJHm0fOMQSDlvepAlXSxqD41UMVz3OQEeKD4QQkZm56PWtvlIkZGrqmegR0fYwJ+Sym1Ge9rWMo8JOD5LolWotZmGsGqA5qOsv51ZAn6XrAhTFDTejxJ7k+PAe8xfw0mhUosX024cwWj08o+Lmt2JVHKoO8m9gMb62a3JijRTFzKN905XPeUa1UvXN0FnSyz9r7W/FVkZLxiYfsiTnriqN/y7ITtFXRBb6jW92BqoPasrE/VDli/9NqwHsDcKgT8+esVsylOqYasq1cJIUxewsbvM2scHnZoXQF3Wn/WeNRYTVbPBu2WIpdXjdbrFDVpn4KvvUZWAsSVAqGRuKwcf27jwnYhi3tmk3iUSLft7bq6qINqxq/VLN1FVxE7WWDbyXrg6lrPMo0EaxXs9YpNznqxJx0W9+qdNczzPUN77203OrNm5IFZZqqLue5EGQzRt8j5m1CZblXv6sq3iadtbNfHW+mruqaFxIHF7qfv01IBCdXLONyPVm6jtppwCacLBicESqyV9fZPWzixWm7AcTSH9lX9D9gr4m6UznkWZlpKmQpeaoEoplNKUKsNl/q6lpa5OUW3vtvH+p5zLOUAp5QbwLxO17zqrh7pgEk3Hq2ZF8heXJTg1BRS7LKlTJNVQ3mJct1SduX5IPp4TdofRZHH+D750fGLT4Utq+AKf7gkLQx1UTueokur1lLyxDG9NzVtMM19lZzGICrObFKHkANyy4nkCjKRv3IAxaxnyWdX8mRq7tmjtZiSwhuYMofq4a4D1mSiC2AZ7sWoLU8+P4+ULWAnHLf6NBjc9L1ghBjLfdz5D2mHHNTbf1u1oMdhWXr2qDAhEpxSnsoffIVY+1uPtrbYy9vxwm3YftbkHwoHjXOze7o8gc10xqUHSt9eH/RbNtKld9YwXNxl91PbUIqSeqVmZx/pumUotTBmvYY9d7jo1/qhbQDXJElg/gIdOKuy0zh8YePTVyh3Wf4Au1leM+Dn4wac5Ge7yTkSP8p09wDmVCVXNcxRDb+eABRTS1CZNbQYk5kX0wKJ2qt4g6H+oIiyCpowzzny4+QVYZGkHmeau3XeNW9PR2WeX9ym/OFSufM5ypIXhKcRA+mDZ5/RLp3q0H4juJrZk9g8TDSaO2xGPYCzVFy+vTZCObFKnI8TcI/fsw1wwjNHeEU/Bs0NU6btWX1WfLo3vW5R3aoqMb68Ocsk0i5z4WRJ8YYut8NVdO3gS2KHZ/TBbSKGSTL+9xw/VS/vRbC7vRxc339z6HbBEjmbocEo6lnE2P0vSptbfgdJw/koSYUfu5wWRLAKgQsWl6um6KpkIdpD1eeMM5hUxvTl16pCNz7ANRFMjtzx9ofNrRvPD2e6+8VInIzn5oQtQFMda4ewk1m5ncTC8D+DHMexh/PtrJZligngvRK2KTo7iql9+vYiu3VRUVTtpP1kP7KTBzYMjWjCOIuLBh2By090g95NRgUu9MZ3lL/d51kWPZnFousCsCT/bcGz0PB2Q23PaeyJDJ/qEtHClpLigm5Pqr47aU+DQbTf4L3TNGxyaa1Asce0j2vCOp6Hp6RyCNTZWIpPfll1qw1x8gXdPtriibABcELDww7y085+r+/HH0vXXgyXRl1qM++lTLvweWRp3jqww13TbG8sF4u6nWGHuvmOmyIBkKppJMIWtKfsHp3COS/9eH9Tnre89IETfReICl85Kqi7aim4DF1MoLuShO/RqPQeriI0g6aoo6FuKOSJK+iGcbIx+xRVIHelO+6Yb81VuYlXTexLd8n4etKvtgHL8cxI4US1LpDKcV0+GlPbn4zmDQcyjyEmG3RhxESnHd9t4TF+fphfLvHNtxQOqAuseKAEx5Cpnma1mpCVbY3FHdNuZMOjZ4JkjuHChkTEhvTV7IMLSln1ZkQhWUGPPyLFVkxN+/MPKR7d8XPDVOMWZ+yJVrugBDSxtUmuqjXz05R30agJlHMJsGC5Ta5/9yvzO8KEye4dG8QwHjqbPOKdYzm30mCruAEduh/bGd+n4hSvo7jYAOfqB8/AE1dY1Yi67Uu0cJtWrsrSffcDa/4WwSFVoHDk3I+VQ4mbTVVShkv97C57fmRnIW04JgsTbGef2XN2iI1OP39rP3GvZiKX0aQaCH1NSCqkkoDSRjvyVGc458qj+2brH90nmR7UXdxuU7SPAo0wOQpEaWfqwj6C+AQ2WYr5Bk9LFLOp2HRp/0ysxKG9j7/BPS1mXdeHpy1o2v5pUTI6J5QI9KR1fROsUk7sreA38u2GsEUybNPkH17XwgOtvXSL8Eal3fd0n2kf8vRLnPa7jvVY/3wbypQ/2anJuzBgajybfFAXPsfKd1XzRrylE0T+46MDR6m31ysWhWLu9Cq37WTVHI+ZWp7yePwdSBRkbgRczomJk7F/rYWhOkahlrEQalYVnZmJtpMOSNF8fg1C+wpFGbBqm1U5/0zY6fsfntBUS7wUSVaODWoLrJ0UPz0eD4qAge+2z/6QLFCxXKqGDSsHR58svJrhc6PsuZ92QBM1ugxBwFMEXjymfUXiPa69eVvBkuGM/CLnXIeHH3MBJH0f96mIfQtEyRs7kG/QyTCAujOWeC/CNavLtPFfK3v/e/mYiu98tTQ1cBh9PfnpW9Dt8AQH4YNH8LNAxQDbb3kuyUr3MDoGt7L/c7UntUySPdtggnervJ3NWjeEp6vAvbEjzrFMEVW3RDmzLTXPFju+ja7Y8WGA4MuLxoPCBeyvZZefiIyjUjmjaZxm84fw3g310666yutWkqDb0nWoj+mYkwf1gUV7mfho/Ki0eET9R5y2MpZ/1q6ZA1rexJUJj328ZTZuj3Xzdffbs0KtegROhv/ao4XBQ6pC92lfbIcBl3f45E9efpJfvKs3cSIb2I2WgGuSeQzuBZUeTQHwh6L/TGhYbmQKHvnB14VOaAi83KZsNKPrIgWGZ0bJ/JazKrsRKusHcrmd85bwUWsXHB1N5+dYXUNop9k4T6RVE14LPvEhHVOAUjLCtPGhrfwaXz0cubS3sitF9aFSY0ePCf2ei2SNmiweewOtTX+g6Os/b4uePmB4vQZ+FvESEDlW47tELuxJ+3J6OQamyGq92rmfsiRnbyibZ59xUJt3OlHSxehVxYxWTr0xZ9QR3lcyzbZXNsTSn131MWMDu51eeLht0C4wWSckVny4ykGZ3biMxfzd7SPUaVSA3+r2FqVBNokvUs5TgRHNMiZqNK95ODESY9qIifCSZCJDRxbghAtOoJv4vVbXPuwouZ+6TH6FmnI4bgHhfx4ZsidvGjoZls4BWQv/mlQr4Hqcv8uefn+XWBg2yupgKxO1F5v3wrRX7YkljT2eZbzxkpzpZXPf5FRUyw3P3MYJ+4GKURL3WPSq+B7RmR6/R0Iy0ydfPc1mkBQ/NTbsMpQ9m3rOWhHHMv2Lkot6fZUkCfljQ68mukAzTp0q6F/Q3queXUFIRtjGgu7Jg6fNsR+SQZLBtgyY8kNkMjDNlApkzsx/ZAB1QyKV8zujYk6Wnc3n+cGWmEUfcpWoXfb//I+e/p45s+xf32pZraIFyQeokv3/yH86zrFR6zqD+datX0gHnjg5T7/noY1aANNmKg+x921m+1+x/Pwg7k++a9+3MrRgnOeuGZH/aTfMVgmcUbAMe+2R3xMs48fPK6qNu74oEGyYHw6IKFo1auvsUy3mM7+QomR51FDlItA2gDxGJYNohaRRaoD0vvClXTjrvtL/uH8oCLO7LTyT9KbnvZ7ua8c2760Vmw+l/hdQSwMEFAACAAgA10yQSzeoczFKAAAAawAAABsAAAB1bml2ZXJzYWwvdW5pdmVyc2FsLnBuZy54bWyzsa/IzVEoSy0qzszPs1Uy1DNQsrfj5bIpKEoty0wtV6gAigEFIUBJoRLINUJwyzNTSjJAKizNEIIZqZnpGSW2ShaW5nBBfaCZAFBLAQIAABQAAgAIANZMkEu27fNMcQQAAAQRAAAdAAAAAAAAAAEAAAAAAAAAAAB1bml2ZXJzYWwvY29tbW9uX21lc3NhZ2VzLmxuZ1BLAQIAABQAAgAIANZMkEtN8AC3sQMAADkPAAAnAAAAAAAAAAEAAAAAAKwEAAB1bml2ZXJzYWwvZmxhc2hfcHVibGlzaGluZ19zZXR0aW5ncy54bWxQSwECAAAUAAIACADWTJBLOAFxQrQCAABUCgAAIQAAAAAAAAABAAAAAACiCAAAdW5pdmVyc2FsL2ZsYXNoX3NraW5fc2V0dGluZ3MueG1sUEsBAgAAFAACAAgA1kyQSzg/xxyEAwAASg4AACYAAAAAAAAAAQAAAAAAlQsAAHVuaXZlcnNhbC9odG1sX3B1Ymxpc2hpbmdfc2V0dGluZ3MueG1sUEsBAgAAFAACAAgA1kyQS9Ca6ouXAQAAHgYAAB8AAAAAAAAAAQAAAAAAXQ8AAHVuaXZlcnNhbC9odG1sX3NraW5fc2V0dGluZ3MuanNQSwECAAAUAAIACADWTJBLPTwv0cEAAADlAQAAGgAAAAAAAAABAAAAAAAxEQAAdW5pdmVyc2FsL2kxOG5fcHJlc2V0cy54bWxQSwECAAAUAAIACADWTJBL2ZyjN3QAAAB0AAAAHAAAAAAAAAABAAAAAAAqEgAAdW5pdmVyc2FsL2xvY2FsX3NldHRpbmdzLnhtbFBLAQIAABQAAgAIAESUV0cjtE77+wIAALAIAAAUAAAAAAAAAAEAAAAAANgSAAB1bml2ZXJzYWwvcGxheWVyLnhtbFBLAQIAABQAAgAIANZMkEtfiFvqaggAAJEgAAApAAAAAAAAAAEAAAAAAAUWAAB1bml2ZXJzYWwvc2tpbl9jdXN0b21pemF0aW9uX3NldHRpbmdzLnhtbFBLAQIAABQAAgAIANdMkEvvX7aBDxYAAEh1AAAXAAAAAAAAAAAAAAAAALYeAAB1bml2ZXJzYWwvdW5pdmVyc2FsLnBuZ1BLAQIAABQAAgAIANdMkEs3qHMxSgAAAGsAAAAbAAAAAAAAAAEAAAAAAPo0AAB1bml2ZXJzYWwvdW5pdmVyc2FsLnBuZy54bWxQSwUGAAAAAAsACwBJAwAAfTUAAAAA"/>
</p:tagLst>
</file>

<file path=ppt/tags/tag2.xml><?xml version="1.0" encoding="utf-8"?>
<p:tagLst xmlns:p="http://schemas.openxmlformats.org/presentationml/2006/main">
  <p:tag name="KSO_WM_UNIT_TABLE_BEAUTIFY" val="smartTable{27acbca4-7655-4f63-9bcd-8d3ce3c3cd29}"/>
</p:tagLst>
</file>

<file path=ppt/tags/tag3.xml><?xml version="1.0" encoding="utf-8"?>
<p:tagLst xmlns:p="http://schemas.openxmlformats.org/presentationml/2006/main">
  <p:tag name="KSO_WM_UNIT_TABLE_BEAUTIFY" val="smartTable{4af255c5-7e13-4954-a86b-b96dbc7876da}"/>
</p:tagLst>
</file>

<file path=ppt/tags/tag4.xml><?xml version="1.0" encoding="utf-8"?>
<p:tagLst xmlns:p="http://schemas.openxmlformats.org/presentationml/2006/main">
  <p:tag name="KSO_WM_UNIT_PLACING_PICTURE_USER_VIEWPORT" val="{&quot;height&quot;:7501,&quot;width&quot;:3476}"/>
</p:tagLst>
</file>

<file path=ppt/tags/tag5.xml><?xml version="1.0" encoding="utf-8"?>
<p:tagLst xmlns:p="http://schemas.openxmlformats.org/presentationml/2006/main">
  <p:tag name="KSO_WM_UNIT_PLACING_PICTURE_USER_VIEWPORT" val="{&quot;height&quot;:11055,&quot;width&quot;:6165}"/>
</p:tagLst>
</file>

<file path=ppt/tags/tag6.xml><?xml version="1.0" encoding="utf-8"?>
<p:tagLst xmlns:p="http://schemas.openxmlformats.org/presentationml/2006/main">
  <p:tag name="KSO_WM_UNIT_TABLE_BEAUTIFY" val="smartTable{86b284b6-45f5-4bc4-bb72-80c5953cb80a}"/>
  <p:tag name="TABLE_ENDDRAG_ORIGIN_RECT" val="338*407"/>
  <p:tag name="TABLE_ENDDRAG_RECT" val="72*68*338*407"/>
</p:tagLst>
</file>

<file path=ppt/tags/tag7.xml><?xml version="1.0" encoding="utf-8"?>
<p:tagLst xmlns:p="http://schemas.openxmlformats.org/presentationml/2006/main">
  <p:tag name="KSO_WM_UNIT_TABLE_BEAUTIFY" val="smartTable{4f165c19-7068-468e-8d2e-1f39a8dc3841}"/>
  <p:tag name="TABLE_ENDDRAG_ORIGIN_RECT" val="303*413"/>
  <p:tag name="TABLE_ENDDRAG_RECT" val="450*62*303*413"/>
</p:tagLst>
</file>

<file path=ppt/tags/tag8.xml><?xml version="1.0" encoding="utf-8"?>
<p:tagLst xmlns:p="http://schemas.openxmlformats.org/presentationml/2006/main">
  <p:tag name="KSO_WM_UNIT_TABLE_BEAUTIFY" val="smartTable{cd7daba7-268d-43e4-a47d-b564137b418a}"/>
  <p:tag name="TABLE_ENDDRAG_ORIGIN_RECT" val="277*389"/>
  <p:tag name="TABLE_ENDDRAG_RECT" val="182*73*277*389"/>
</p:tagLst>
</file>

<file path=ppt/tags/tag9.xml><?xml version="1.0" encoding="utf-8"?>
<p:tagLst xmlns:p="http://schemas.openxmlformats.org/presentationml/2006/main">
  <p:tag name="KSO_WM_UNIT_TABLE_BEAUTIFY" val="smartTable{1a99f3ca-173c-4bc9-b030-88ae1233beb8}"/>
  <p:tag name="TABLE_ENDDRAG_ORIGIN_RECT" val="287*389"/>
  <p:tag name="TABLE_ENDDRAG_RECT" val="524*73*288*389"/>
</p:tagLst>
</file>

<file path=ppt/theme/theme1.xml><?xml version="1.0" encoding="utf-8"?>
<a:theme xmlns:a="http://schemas.openxmlformats.org/drawingml/2006/main" name="Office 主题​​">
  <a:themeElements>
    <a:clrScheme name="自定义 1490">
      <a:dk1>
        <a:sysClr val="windowText" lastClr="000000"/>
      </a:dk1>
      <a:lt1>
        <a:sysClr val="window" lastClr="FFFFFF"/>
      </a:lt1>
      <a:dk2>
        <a:srgbClr val="1F497D"/>
      </a:dk2>
      <a:lt2>
        <a:srgbClr val="EEECE1"/>
      </a:lt2>
      <a:accent1>
        <a:srgbClr val="E1596F"/>
      </a:accent1>
      <a:accent2>
        <a:srgbClr val="B95496"/>
      </a:accent2>
      <a:accent3>
        <a:srgbClr val="00B0F0"/>
      </a:accent3>
      <a:accent4>
        <a:srgbClr val="E1596F"/>
      </a:accent4>
      <a:accent5>
        <a:srgbClr val="B95496"/>
      </a:accent5>
      <a:accent6>
        <a:srgbClr val="00B0F0"/>
      </a:accent6>
      <a:hlink>
        <a:srgbClr val="0000FF"/>
      </a:hlink>
      <a:folHlink>
        <a:srgbClr val="80008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14700</Words>
  <Application>WPS 演示</Application>
  <PresentationFormat>宽屏</PresentationFormat>
  <Paragraphs>2564</Paragraphs>
  <Slides>71</Slides>
  <Notes>24</Notes>
  <HiddenSlides>0</HiddenSlides>
  <MMClips>1</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71</vt:i4>
      </vt:variant>
    </vt:vector>
  </HeadingPairs>
  <TitlesOfParts>
    <vt:vector size="90" baseType="lpstr">
      <vt:lpstr>Arial</vt:lpstr>
      <vt:lpstr>宋体</vt:lpstr>
      <vt:lpstr>Wingdings</vt:lpstr>
      <vt:lpstr>微软雅黑</vt:lpstr>
      <vt:lpstr>Lucida Sans</vt:lpstr>
      <vt:lpstr>汉仪综艺体繁</vt:lpstr>
      <vt:lpstr>锐字云字库美黑体1.0</vt:lpstr>
      <vt:lpstr>黑体</vt:lpstr>
      <vt:lpstr>Agency FB</vt:lpstr>
      <vt:lpstr>Times New Roman</vt:lpstr>
      <vt:lpstr>等线</vt:lpstr>
      <vt:lpstr>Arial Unicode MS</vt:lpstr>
      <vt:lpstr>等线 Light</vt:lpstr>
      <vt:lpstr>Candara Light</vt:lpstr>
      <vt:lpstr>Gill Sans</vt:lpstr>
      <vt:lpstr>Gill Sans MT</vt:lpstr>
      <vt:lpstr>Times New Roman</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炫彩气泡简洁大气商业计划书PPT模板</dc:title>
  <dc:creator>Administrator</dc:creator>
  <cp:lastModifiedBy>Hyi</cp:lastModifiedBy>
  <cp:revision>257</cp:revision>
  <dcterms:created xsi:type="dcterms:W3CDTF">2017-06-23T02:08:00Z</dcterms:created>
  <dcterms:modified xsi:type="dcterms:W3CDTF">2021-12-28T16:51:59Z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FF00E69F3AD54A2AA5FF90F23E494BB3</vt:lpwstr>
  </property>
  <property fmtid="{D5CDD505-2E9C-101B-9397-08002B2CF9AE}" pid="3" name="KSOProductBuildVer">
    <vt:lpwstr>2052-11.1.0.11194</vt:lpwstr>
  </property>
</Properties>
</file>